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51"/>
  </p:notesMasterIdLst>
  <p:sldIdLst>
    <p:sldId id="256" r:id="rId5"/>
    <p:sldId id="257" r:id="rId6"/>
    <p:sldId id="258" r:id="rId7"/>
    <p:sldId id="259" r:id="rId8"/>
    <p:sldId id="260" r:id="rId9"/>
    <p:sldId id="261" r:id="rId10"/>
    <p:sldId id="262" r:id="rId11"/>
    <p:sldId id="263" r:id="rId12"/>
    <p:sldId id="264" r:id="rId13"/>
    <p:sldId id="270" r:id="rId14"/>
    <p:sldId id="271" r:id="rId15"/>
    <p:sldId id="272" r:id="rId16"/>
    <p:sldId id="273" r:id="rId17"/>
    <p:sldId id="274" r:id="rId18"/>
    <p:sldId id="265" r:id="rId19"/>
    <p:sldId id="267" r:id="rId20"/>
    <p:sldId id="268" r:id="rId21"/>
    <p:sldId id="269" r:id="rId22"/>
    <p:sldId id="275" r:id="rId23"/>
    <p:sldId id="276" r:id="rId24"/>
    <p:sldId id="277" r:id="rId25"/>
    <p:sldId id="291" r:id="rId26"/>
    <p:sldId id="266" r:id="rId27"/>
    <p:sldId id="279" r:id="rId28"/>
    <p:sldId id="278" r:id="rId29"/>
    <p:sldId id="299" r:id="rId30"/>
    <p:sldId id="300" r:id="rId31"/>
    <p:sldId id="280" r:id="rId32"/>
    <p:sldId id="281" r:id="rId33"/>
    <p:sldId id="282" r:id="rId34"/>
    <p:sldId id="283" r:id="rId35"/>
    <p:sldId id="284" r:id="rId36"/>
    <p:sldId id="285" r:id="rId37"/>
    <p:sldId id="286" r:id="rId38"/>
    <p:sldId id="287" r:id="rId39"/>
    <p:sldId id="288" r:id="rId40"/>
    <p:sldId id="289" r:id="rId41"/>
    <p:sldId id="290" r:id="rId42"/>
    <p:sldId id="293" r:id="rId43"/>
    <p:sldId id="295" r:id="rId44"/>
    <p:sldId id="296" r:id="rId45"/>
    <p:sldId id="294" r:id="rId46"/>
    <p:sldId id="297" r:id="rId47"/>
    <p:sldId id="298" r:id="rId48"/>
    <p:sldId id="301" r:id="rId49"/>
    <p:sldId id="302" r:id="rId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CC00"/>
    <a:srgbClr val="00FF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4878AF7-70EC-01D1-13EA-3A421CB2A7B3}" v="19" dt="2024-04-24T06:12:12.41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4071" autoAdjust="0"/>
  </p:normalViewPr>
  <p:slideViewPr>
    <p:cSldViewPr snapToGrid="0">
      <p:cViewPr varScale="1">
        <p:scale>
          <a:sx n="69" d="100"/>
          <a:sy n="69" d="100"/>
        </p:scale>
        <p:origin x="1234"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viewProps" Target="viewProp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microsoft.com/office/2016/11/relationships/changesInfo" Target="changesInfos/changesInfo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microsoft.com/office/2015/10/relationships/revisionInfo" Target="revisionInfo.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EARN Bradley [Belmont City College]" userId="S::bradley.hearn@education.wa.edu.au::380869b1-aea0-4658-9ac8-7e780bd35f1b" providerId="AD" clId="Web-{64878AF7-70EC-01D1-13EA-3A421CB2A7B3}"/>
    <pc:docChg chg="modSld">
      <pc:chgData name="HEARN Bradley [Belmont City College]" userId="S::bradley.hearn@education.wa.edu.au::380869b1-aea0-4658-9ac8-7e780bd35f1b" providerId="AD" clId="Web-{64878AF7-70EC-01D1-13EA-3A421CB2A7B3}" dt="2024-04-24T06:12:12.418" v="19" actId="20577"/>
      <pc:docMkLst>
        <pc:docMk/>
      </pc:docMkLst>
      <pc:sldChg chg="modSp">
        <pc:chgData name="HEARN Bradley [Belmont City College]" userId="S::bradley.hearn@education.wa.edu.au::380869b1-aea0-4658-9ac8-7e780bd35f1b" providerId="AD" clId="Web-{64878AF7-70EC-01D1-13EA-3A421CB2A7B3}" dt="2024-04-24T06:12:12.418" v="19" actId="20577"/>
        <pc:sldMkLst>
          <pc:docMk/>
          <pc:sldMk cId="3480291876" sldId="264"/>
        </pc:sldMkLst>
        <pc:spChg chg="mod">
          <ac:chgData name="HEARN Bradley [Belmont City College]" userId="S::bradley.hearn@education.wa.edu.au::380869b1-aea0-4658-9ac8-7e780bd35f1b" providerId="AD" clId="Web-{64878AF7-70EC-01D1-13EA-3A421CB2A7B3}" dt="2024-04-24T06:12:12.418" v="19" actId="20577"/>
          <ac:spMkLst>
            <pc:docMk/>
            <pc:sldMk cId="3480291876" sldId="264"/>
            <ac:spMk id="3" creationId="{A7C00472-8558-4D65-AAC5-C95E0F7C0B05}"/>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496ABB1-F15F-4631-8CA3-7C9A348AE071}" type="datetimeFigureOut">
              <a:rPr lang="en-AU" smtClean="0"/>
              <a:t>23/04/2024</a:t>
            </a:fld>
            <a:endParaRPr lang="en-AU"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D92AA16-0454-4640-9C42-5536BF8AC962}" type="slidenum">
              <a:rPr lang="en-AU" smtClean="0"/>
              <a:t>‹#›</a:t>
            </a:fld>
            <a:endParaRPr lang="en-AU" dirty="0"/>
          </a:p>
        </p:txBody>
      </p:sp>
    </p:spTree>
    <p:extLst>
      <p:ext uri="{BB962C8B-B14F-4D97-AF65-F5344CB8AC3E}">
        <p14:creationId xmlns:p14="http://schemas.microsoft.com/office/powerpoint/2010/main" val="4194103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en.wikipedia.org/wiki/Physics" TargetMode="External"/><Relationship Id="rId7" Type="http://schemas.openxmlformats.org/officeDocument/2006/relationships/hyperlink" Target="https://en.wikipedia.org/wiki/Parallelogram" TargetMode="External"/><Relationship Id="rId2" Type="http://schemas.openxmlformats.org/officeDocument/2006/relationships/slide" Target="../slides/slide19.xml"/><Relationship Id="rId1" Type="http://schemas.openxmlformats.org/officeDocument/2006/relationships/notesMaster" Target="../notesMasters/notesMaster1.xml"/><Relationship Id="rId6" Type="http://schemas.openxmlformats.org/officeDocument/2006/relationships/hyperlink" Target="https://en.wikipedia.org/wiki/Right-hand_rule" TargetMode="External"/><Relationship Id="rId5" Type="http://schemas.openxmlformats.org/officeDocument/2006/relationships/hyperlink" Target="https://en.wikipedia.org/wiki/Perpendicular" TargetMode="External"/><Relationship Id="rId4" Type="http://schemas.openxmlformats.org/officeDocument/2006/relationships/hyperlink" Target="https://en.wikipedia.org/wiki/Applied_mathematics"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Many of the diagrams in this presentation are from </a:t>
            </a:r>
            <a:r>
              <a:rPr lang="en-AU" b="1" u="sng" dirty="0"/>
              <a:t>Pearson Physics 12</a:t>
            </a:r>
            <a:r>
              <a:rPr lang="en-AU" b="0" u="none" dirty="0"/>
              <a:t> – an excellent resource.</a:t>
            </a:r>
            <a:endParaRPr lang="en-AU" b="1" u="sng" dirty="0"/>
          </a:p>
        </p:txBody>
      </p:sp>
      <p:sp>
        <p:nvSpPr>
          <p:cNvPr id="4" name="Slide Number Placeholder 3"/>
          <p:cNvSpPr>
            <a:spLocks noGrp="1"/>
          </p:cNvSpPr>
          <p:nvPr>
            <p:ph type="sldNum" sz="quarter" idx="5"/>
          </p:nvPr>
        </p:nvSpPr>
        <p:spPr/>
        <p:txBody>
          <a:bodyPr/>
          <a:lstStyle/>
          <a:p>
            <a:fld id="{FD92AA16-0454-4640-9C42-5536BF8AC962}" type="slidenum">
              <a:rPr lang="en-AU" smtClean="0"/>
              <a:t>1</a:t>
            </a:fld>
            <a:endParaRPr lang="en-AU" dirty="0"/>
          </a:p>
        </p:txBody>
      </p:sp>
    </p:spTree>
    <p:extLst>
      <p:ext uri="{BB962C8B-B14F-4D97-AF65-F5344CB8AC3E}">
        <p14:creationId xmlns:p14="http://schemas.microsoft.com/office/powerpoint/2010/main" val="1876945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FD92AA16-0454-4640-9C42-5536BF8AC962}" type="slidenum">
              <a:rPr lang="en-AU" smtClean="0"/>
              <a:t>40</a:t>
            </a:fld>
            <a:endParaRPr lang="en-AU" dirty="0"/>
          </a:p>
        </p:txBody>
      </p:sp>
    </p:spTree>
    <p:extLst>
      <p:ext uri="{BB962C8B-B14F-4D97-AF65-F5344CB8AC3E}">
        <p14:creationId xmlns:p14="http://schemas.microsoft.com/office/powerpoint/2010/main" val="36262317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Since r &amp; A don’t move with respect to each other, we can redefine </a:t>
            </a:r>
            <a:r>
              <a:rPr lang="el-GR" dirty="0"/>
              <a:t>θ</a:t>
            </a:r>
            <a:r>
              <a:rPr lang="en-AU" dirty="0"/>
              <a:t> from ‘the angle used to find the component of r that is perpendicular to F’ in our torque expression, to ‘the angle between the area vector and B field’, which turns out to be functionally the same.</a:t>
            </a:r>
          </a:p>
        </p:txBody>
      </p:sp>
      <p:sp>
        <p:nvSpPr>
          <p:cNvPr id="4" name="Slide Number Placeholder 3"/>
          <p:cNvSpPr>
            <a:spLocks noGrp="1"/>
          </p:cNvSpPr>
          <p:nvPr>
            <p:ph type="sldNum" sz="quarter" idx="5"/>
          </p:nvPr>
        </p:nvSpPr>
        <p:spPr/>
        <p:txBody>
          <a:bodyPr/>
          <a:lstStyle/>
          <a:p>
            <a:fld id="{FD92AA16-0454-4640-9C42-5536BF8AC962}" type="slidenum">
              <a:rPr lang="en-AU" smtClean="0"/>
              <a:t>45</a:t>
            </a:fld>
            <a:endParaRPr lang="en-AU" dirty="0"/>
          </a:p>
        </p:txBody>
      </p:sp>
    </p:spTree>
    <p:extLst>
      <p:ext uri="{BB962C8B-B14F-4D97-AF65-F5344CB8AC3E}">
        <p14:creationId xmlns:p14="http://schemas.microsoft.com/office/powerpoint/2010/main" val="25898048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Ans: 0.069 Nm</a:t>
            </a:r>
          </a:p>
        </p:txBody>
      </p:sp>
      <p:sp>
        <p:nvSpPr>
          <p:cNvPr id="4" name="Slide Number Placeholder 3"/>
          <p:cNvSpPr>
            <a:spLocks noGrp="1"/>
          </p:cNvSpPr>
          <p:nvPr>
            <p:ph type="sldNum" sz="quarter" idx="5"/>
          </p:nvPr>
        </p:nvSpPr>
        <p:spPr/>
        <p:txBody>
          <a:bodyPr/>
          <a:lstStyle/>
          <a:p>
            <a:fld id="{FD92AA16-0454-4640-9C42-5536BF8AC962}" type="slidenum">
              <a:rPr lang="en-AU" smtClean="0"/>
              <a:t>46</a:t>
            </a:fld>
            <a:endParaRPr lang="en-AU" dirty="0"/>
          </a:p>
        </p:txBody>
      </p:sp>
    </p:spTree>
    <p:extLst>
      <p:ext uri="{BB962C8B-B14F-4D97-AF65-F5344CB8AC3E}">
        <p14:creationId xmlns:p14="http://schemas.microsoft.com/office/powerpoint/2010/main" val="9010594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Drop your Pen to do this!!!</a:t>
            </a:r>
          </a:p>
        </p:txBody>
      </p:sp>
      <p:sp>
        <p:nvSpPr>
          <p:cNvPr id="4" name="Slide Number Placeholder 3"/>
          <p:cNvSpPr>
            <a:spLocks noGrp="1"/>
          </p:cNvSpPr>
          <p:nvPr>
            <p:ph type="sldNum" sz="quarter" idx="5"/>
          </p:nvPr>
        </p:nvSpPr>
        <p:spPr/>
        <p:txBody>
          <a:bodyPr/>
          <a:lstStyle/>
          <a:p>
            <a:fld id="{FD92AA16-0454-4640-9C42-5536BF8AC962}" type="slidenum">
              <a:rPr lang="en-AU" smtClean="0"/>
              <a:t>15</a:t>
            </a:fld>
            <a:endParaRPr lang="en-AU" dirty="0"/>
          </a:p>
        </p:txBody>
      </p:sp>
    </p:spTree>
    <p:extLst>
      <p:ext uri="{BB962C8B-B14F-4D97-AF65-F5344CB8AC3E}">
        <p14:creationId xmlns:p14="http://schemas.microsoft.com/office/powerpoint/2010/main" val="16660199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Drop your Pen to do this!!!</a:t>
            </a:r>
          </a:p>
        </p:txBody>
      </p:sp>
      <p:sp>
        <p:nvSpPr>
          <p:cNvPr id="4" name="Slide Number Placeholder 3"/>
          <p:cNvSpPr>
            <a:spLocks noGrp="1"/>
          </p:cNvSpPr>
          <p:nvPr>
            <p:ph type="sldNum" sz="quarter" idx="5"/>
          </p:nvPr>
        </p:nvSpPr>
        <p:spPr/>
        <p:txBody>
          <a:bodyPr/>
          <a:lstStyle/>
          <a:p>
            <a:fld id="{FD92AA16-0454-4640-9C42-5536BF8AC962}" type="slidenum">
              <a:rPr lang="en-AU" smtClean="0"/>
              <a:t>16</a:t>
            </a:fld>
            <a:endParaRPr lang="en-AU" dirty="0"/>
          </a:p>
        </p:txBody>
      </p:sp>
    </p:spTree>
    <p:extLst>
      <p:ext uri="{BB962C8B-B14F-4D97-AF65-F5344CB8AC3E}">
        <p14:creationId xmlns:p14="http://schemas.microsoft.com/office/powerpoint/2010/main" val="19921288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Drop your Pen to do this!!!</a:t>
            </a:r>
          </a:p>
        </p:txBody>
      </p:sp>
      <p:sp>
        <p:nvSpPr>
          <p:cNvPr id="4" name="Slide Number Placeholder 3"/>
          <p:cNvSpPr>
            <a:spLocks noGrp="1"/>
          </p:cNvSpPr>
          <p:nvPr>
            <p:ph type="sldNum" sz="quarter" idx="5"/>
          </p:nvPr>
        </p:nvSpPr>
        <p:spPr/>
        <p:txBody>
          <a:bodyPr/>
          <a:lstStyle/>
          <a:p>
            <a:fld id="{FD92AA16-0454-4640-9C42-5536BF8AC962}" type="slidenum">
              <a:rPr lang="en-AU" smtClean="0"/>
              <a:t>17</a:t>
            </a:fld>
            <a:endParaRPr lang="en-AU" dirty="0"/>
          </a:p>
        </p:txBody>
      </p:sp>
    </p:spTree>
    <p:extLst>
      <p:ext uri="{BB962C8B-B14F-4D97-AF65-F5344CB8AC3E}">
        <p14:creationId xmlns:p14="http://schemas.microsoft.com/office/powerpoint/2010/main" val="3717052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202122"/>
                </a:solidFill>
                <a:effectLst/>
                <a:latin typeface="Arial" panose="020B0604020202020204" pitchFamily="34" charset="0"/>
              </a:rPr>
              <a:t>The cross product of two vectors </a:t>
            </a:r>
            <a:r>
              <a:rPr lang="en-US" b="1" i="0" dirty="0">
                <a:solidFill>
                  <a:srgbClr val="202122"/>
                </a:solidFill>
                <a:effectLst/>
                <a:latin typeface="Arial" panose="020B0604020202020204" pitchFamily="34" charset="0"/>
              </a:rPr>
              <a:t>a</a:t>
            </a:r>
            <a:r>
              <a:rPr lang="en-US" b="0" i="0" dirty="0">
                <a:solidFill>
                  <a:srgbClr val="202122"/>
                </a:solidFill>
                <a:effectLst/>
                <a:latin typeface="Arial" panose="020B0604020202020204" pitchFamily="34" charset="0"/>
              </a:rPr>
              <a:t> and </a:t>
            </a:r>
            <a:r>
              <a:rPr lang="en-US" b="1" i="0" dirty="0">
                <a:solidFill>
                  <a:srgbClr val="202122"/>
                </a:solidFill>
                <a:effectLst/>
                <a:latin typeface="Arial" panose="020B0604020202020204" pitchFamily="34" charset="0"/>
              </a:rPr>
              <a:t>b</a:t>
            </a:r>
            <a:r>
              <a:rPr lang="en-US" b="0" i="0" dirty="0">
                <a:solidFill>
                  <a:srgbClr val="202122"/>
                </a:solidFill>
                <a:effectLst/>
                <a:latin typeface="Arial" panose="020B0604020202020204" pitchFamily="34" charset="0"/>
              </a:rPr>
              <a:t> is defined only in three-dimensional space and is denoted by </a:t>
            </a:r>
            <a:r>
              <a:rPr lang="en-US" b="1" i="0" dirty="0">
                <a:solidFill>
                  <a:srgbClr val="202122"/>
                </a:solidFill>
                <a:effectLst/>
                <a:latin typeface="Arial" panose="020B0604020202020204" pitchFamily="34" charset="0"/>
              </a:rPr>
              <a:t>a</a:t>
            </a:r>
            <a:r>
              <a:rPr lang="en-US" b="0" i="0" dirty="0">
                <a:solidFill>
                  <a:srgbClr val="202122"/>
                </a:solidFill>
                <a:effectLst/>
                <a:latin typeface="Arial" panose="020B0604020202020204" pitchFamily="34" charset="0"/>
              </a:rPr>
              <a:t> × </a:t>
            </a:r>
            <a:r>
              <a:rPr lang="en-US" b="1" i="0" dirty="0">
                <a:solidFill>
                  <a:srgbClr val="202122"/>
                </a:solidFill>
                <a:effectLst/>
                <a:latin typeface="Arial" panose="020B0604020202020204" pitchFamily="34" charset="0"/>
              </a:rPr>
              <a:t>b</a:t>
            </a:r>
            <a:r>
              <a:rPr lang="en-US" b="0" i="0" dirty="0">
                <a:solidFill>
                  <a:srgbClr val="202122"/>
                </a:solidFill>
                <a:effectLst/>
                <a:latin typeface="Arial" panose="020B0604020202020204" pitchFamily="34" charset="0"/>
              </a:rPr>
              <a:t>. In </a:t>
            </a:r>
            <a:r>
              <a:rPr lang="en-US" b="0" i="0" u="none" strike="noStrike" dirty="0">
                <a:solidFill>
                  <a:srgbClr val="3366CC"/>
                </a:solidFill>
                <a:effectLst/>
                <a:latin typeface="Arial" panose="020B0604020202020204" pitchFamily="34" charset="0"/>
                <a:hlinkClick r:id="rId3" tooltip="Physics"/>
              </a:rPr>
              <a:t>physics</a:t>
            </a:r>
            <a:r>
              <a:rPr lang="en-US" b="0" i="0" dirty="0">
                <a:solidFill>
                  <a:srgbClr val="202122"/>
                </a:solidFill>
                <a:effectLst/>
                <a:latin typeface="Arial" panose="020B0604020202020204" pitchFamily="34" charset="0"/>
              </a:rPr>
              <a:t> and </a:t>
            </a:r>
            <a:r>
              <a:rPr lang="en-US" b="0" i="0" u="none" strike="noStrike" dirty="0">
                <a:solidFill>
                  <a:srgbClr val="3366CC"/>
                </a:solidFill>
                <a:effectLst/>
                <a:latin typeface="Arial" panose="020B0604020202020204" pitchFamily="34" charset="0"/>
                <a:hlinkClick r:id="rId4" tooltip="Applied mathematics"/>
              </a:rPr>
              <a:t>applied mathematics</a:t>
            </a:r>
            <a:r>
              <a:rPr lang="en-US" b="0" i="0" dirty="0">
                <a:solidFill>
                  <a:srgbClr val="202122"/>
                </a:solidFill>
                <a:effectLst/>
                <a:latin typeface="Arial" panose="020B0604020202020204" pitchFamily="34" charset="0"/>
              </a:rPr>
              <a:t>, the wedge notation </a:t>
            </a:r>
            <a:r>
              <a:rPr lang="en-US" b="1" i="0" dirty="0">
                <a:solidFill>
                  <a:srgbClr val="202122"/>
                </a:solidFill>
                <a:effectLst/>
                <a:latin typeface="Arial" panose="020B0604020202020204" pitchFamily="34" charset="0"/>
              </a:rPr>
              <a:t>a</a:t>
            </a:r>
            <a:r>
              <a:rPr lang="en-US" b="0" i="0" dirty="0">
                <a:solidFill>
                  <a:srgbClr val="202122"/>
                </a:solidFill>
                <a:effectLst/>
                <a:latin typeface="Arial" panose="020B0604020202020204" pitchFamily="34" charset="0"/>
              </a:rPr>
              <a:t> ∧ </a:t>
            </a:r>
            <a:r>
              <a:rPr lang="en-US" b="1" i="0" dirty="0">
                <a:solidFill>
                  <a:srgbClr val="202122"/>
                </a:solidFill>
                <a:effectLst/>
                <a:latin typeface="Arial" panose="020B0604020202020204" pitchFamily="34" charset="0"/>
              </a:rPr>
              <a:t>b</a:t>
            </a:r>
            <a:r>
              <a:rPr lang="en-US" b="0" i="0" dirty="0">
                <a:solidFill>
                  <a:srgbClr val="202122"/>
                </a:solidFill>
                <a:effectLst/>
                <a:latin typeface="Arial" panose="020B0604020202020204" pitchFamily="34" charset="0"/>
              </a:rPr>
              <a:t> is often used (in conjunction with the name </a:t>
            </a:r>
            <a:r>
              <a:rPr lang="en-US" b="0" i="1" dirty="0">
                <a:solidFill>
                  <a:srgbClr val="202122"/>
                </a:solidFill>
                <a:effectLst/>
                <a:latin typeface="Arial" panose="020B0604020202020204" pitchFamily="34" charset="0"/>
              </a:rPr>
              <a:t>vector product</a:t>
            </a:r>
            <a:r>
              <a:rPr lang="en-US" b="0" i="0" dirty="0">
                <a:solidFill>
                  <a:srgbClr val="202122"/>
                </a:solidFill>
                <a:effectLst/>
                <a:latin typeface="Arial" panose="020B0604020202020204" pitchFamily="34" charset="0"/>
              </a:rPr>
              <a:t>), although in pure mathematics such notation is usually reserved for just the exterior product, an abstraction of the vector product to </a:t>
            </a:r>
            <a:r>
              <a:rPr lang="en-US" b="0" i="1" dirty="0">
                <a:solidFill>
                  <a:srgbClr val="202122"/>
                </a:solidFill>
                <a:effectLst/>
                <a:latin typeface="Nimbus Roman No9 L"/>
              </a:rPr>
              <a:t>n</a:t>
            </a:r>
            <a:r>
              <a:rPr lang="en-US" b="0" i="0" dirty="0">
                <a:solidFill>
                  <a:srgbClr val="202122"/>
                </a:solidFill>
                <a:effectLst/>
                <a:latin typeface="Arial" panose="020B0604020202020204" pitchFamily="34" charset="0"/>
              </a:rPr>
              <a:t> dimensions.</a:t>
            </a:r>
          </a:p>
          <a:p>
            <a:pPr algn="l"/>
            <a:r>
              <a:rPr lang="en-US" b="1" i="0" u="sng" dirty="0">
                <a:solidFill>
                  <a:srgbClr val="202122"/>
                </a:solidFill>
                <a:effectLst/>
                <a:latin typeface="Arial" panose="020B0604020202020204" pitchFamily="34" charset="0"/>
              </a:rPr>
              <a:t>The cross product a × b is defined as a vector c that is </a:t>
            </a:r>
            <a:r>
              <a:rPr lang="en-US" b="1" i="0" u="sng" strike="noStrike" dirty="0">
                <a:solidFill>
                  <a:srgbClr val="3366CC"/>
                </a:solidFill>
                <a:effectLst/>
                <a:latin typeface="Arial" panose="020B0604020202020204" pitchFamily="34" charset="0"/>
                <a:hlinkClick r:id="rId5" tooltip="Perpendicular"/>
              </a:rPr>
              <a:t>perpendicular</a:t>
            </a:r>
            <a:r>
              <a:rPr lang="en-US" b="1" i="0" u="sng" dirty="0">
                <a:solidFill>
                  <a:srgbClr val="202122"/>
                </a:solidFill>
                <a:effectLst/>
                <a:latin typeface="Arial" panose="020B0604020202020204" pitchFamily="34" charset="0"/>
              </a:rPr>
              <a:t> (orthogonal) to both a and b, with a direction given by the </a:t>
            </a:r>
            <a:r>
              <a:rPr lang="en-US" b="1" i="0" u="sng" strike="noStrike" dirty="0">
                <a:solidFill>
                  <a:srgbClr val="3366CC"/>
                </a:solidFill>
                <a:effectLst/>
                <a:latin typeface="Arial" panose="020B0604020202020204" pitchFamily="34" charset="0"/>
                <a:hlinkClick r:id="rId6" tooltip="Right-hand rule"/>
              </a:rPr>
              <a:t>right-hand rule</a:t>
            </a:r>
            <a:r>
              <a:rPr lang="en-US" b="1" i="0" u="sng" dirty="0">
                <a:solidFill>
                  <a:srgbClr val="202122"/>
                </a:solidFill>
                <a:effectLst/>
                <a:latin typeface="Arial" panose="020B0604020202020204" pitchFamily="34" charset="0"/>
              </a:rPr>
              <a:t> </a:t>
            </a:r>
            <a:r>
              <a:rPr lang="en-US" b="0" i="0" dirty="0">
                <a:solidFill>
                  <a:srgbClr val="202122"/>
                </a:solidFill>
                <a:effectLst/>
                <a:latin typeface="Arial" panose="020B0604020202020204" pitchFamily="34" charset="0"/>
              </a:rPr>
              <a:t>and a magnitude equal to the area of the </a:t>
            </a:r>
            <a:r>
              <a:rPr lang="en-US" b="0" i="0" u="none" strike="noStrike" dirty="0">
                <a:solidFill>
                  <a:srgbClr val="3366CC"/>
                </a:solidFill>
                <a:effectLst/>
                <a:latin typeface="Arial" panose="020B0604020202020204" pitchFamily="34" charset="0"/>
                <a:hlinkClick r:id="rId7" tooltip="Parallelogram"/>
              </a:rPr>
              <a:t>parallelogram</a:t>
            </a:r>
            <a:r>
              <a:rPr lang="en-US" b="0" i="0" dirty="0">
                <a:solidFill>
                  <a:srgbClr val="202122"/>
                </a:solidFill>
                <a:effectLst/>
                <a:latin typeface="Arial" panose="020B0604020202020204" pitchFamily="34" charset="0"/>
              </a:rPr>
              <a:t> that the vectors span.</a:t>
            </a:r>
            <a:r>
              <a:rPr lang="en-US" b="0" i="0" u="none" strike="noStrike" baseline="30000" dirty="0">
                <a:solidFill>
                  <a:srgbClr val="3366CC"/>
                </a:solidFill>
                <a:effectLst/>
                <a:latin typeface="Arial" panose="020B0604020202020204" pitchFamily="34" charset="0"/>
              </a:rPr>
              <a:t> (Wikipedia)</a:t>
            </a:r>
            <a:endParaRPr lang="en-US" b="0" i="0" dirty="0">
              <a:solidFill>
                <a:srgbClr val="202122"/>
              </a:solidFill>
              <a:effectLst/>
              <a:latin typeface="Arial" panose="020B0604020202020204" pitchFamily="34" charset="0"/>
            </a:endParaRPr>
          </a:p>
          <a:p>
            <a:endParaRPr lang="en-AU" dirty="0"/>
          </a:p>
        </p:txBody>
      </p:sp>
      <p:sp>
        <p:nvSpPr>
          <p:cNvPr id="4" name="Slide Number Placeholder 3"/>
          <p:cNvSpPr>
            <a:spLocks noGrp="1"/>
          </p:cNvSpPr>
          <p:nvPr>
            <p:ph type="sldNum" sz="quarter" idx="5"/>
          </p:nvPr>
        </p:nvSpPr>
        <p:spPr/>
        <p:txBody>
          <a:bodyPr/>
          <a:lstStyle/>
          <a:p>
            <a:fld id="{FD92AA16-0454-4640-9C42-5536BF8AC962}" type="slidenum">
              <a:rPr lang="en-AU" smtClean="0"/>
              <a:t>19</a:t>
            </a:fld>
            <a:endParaRPr lang="en-AU" dirty="0"/>
          </a:p>
        </p:txBody>
      </p:sp>
    </p:spTree>
    <p:extLst>
      <p:ext uri="{BB962C8B-B14F-4D97-AF65-F5344CB8AC3E}">
        <p14:creationId xmlns:p14="http://schemas.microsoft.com/office/powerpoint/2010/main" val="25536002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Drop your Pen to do this!!!</a:t>
            </a:r>
          </a:p>
        </p:txBody>
      </p:sp>
      <p:sp>
        <p:nvSpPr>
          <p:cNvPr id="4" name="Slide Number Placeholder 3"/>
          <p:cNvSpPr>
            <a:spLocks noGrp="1"/>
          </p:cNvSpPr>
          <p:nvPr>
            <p:ph type="sldNum" sz="quarter" idx="5"/>
          </p:nvPr>
        </p:nvSpPr>
        <p:spPr/>
        <p:txBody>
          <a:bodyPr/>
          <a:lstStyle/>
          <a:p>
            <a:fld id="{FD92AA16-0454-4640-9C42-5536BF8AC962}" type="slidenum">
              <a:rPr lang="en-AU" smtClean="0"/>
              <a:t>23</a:t>
            </a:fld>
            <a:endParaRPr lang="en-AU" dirty="0"/>
          </a:p>
        </p:txBody>
      </p:sp>
    </p:spTree>
    <p:extLst>
      <p:ext uri="{BB962C8B-B14F-4D97-AF65-F5344CB8AC3E}">
        <p14:creationId xmlns:p14="http://schemas.microsoft.com/office/powerpoint/2010/main" val="5733560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Injidup Beach End of Feb 2023 – near Dunsborough</a:t>
            </a:r>
          </a:p>
        </p:txBody>
      </p:sp>
      <p:sp>
        <p:nvSpPr>
          <p:cNvPr id="4" name="Slide Number Placeholder 3"/>
          <p:cNvSpPr>
            <a:spLocks noGrp="1"/>
          </p:cNvSpPr>
          <p:nvPr>
            <p:ph type="sldNum" sz="quarter" idx="5"/>
          </p:nvPr>
        </p:nvSpPr>
        <p:spPr/>
        <p:txBody>
          <a:bodyPr/>
          <a:lstStyle/>
          <a:p>
            <a:fld id="{FD92AA16-0454-4640-9C42-5536BF8AC962}" type="slidenum">
              <a:rPr lang="en-AU" smtClean="0"/>
              <a:t>27</a:t>
            </a:fld>
            <a:endParaRPr lang="en-AU" dirty="0"/>
          </a:p>
        </p:txBody>
      </p:sp>
    </p:spTree>
    <p:extLst>
      <p:ext uri="{BB962C8B-B14F-4D97-AF65-F5344CB8AC3E}">
        <p14:creationId xmlns:p14="http://schemas.microsoft.com/office/powerpoint/2010/main" val="13288257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R = 0, </a:t>
            </a:r>
            <a:r>
              <a:rPr lang="el-GR" dirty="0"/>
              <a:t>τ</a:t>
            </a:r>
            <a:r>
              <a:rPr lang="en-AU" dirty="0"/>
              <a:t> = 0. Momentum carries the loop past vertical point, but for torque to continue in the same direction the current must change direction at this point.</a:t>
            </a:r>
          </a:p>
        </p:txBody>
      </p:sp>
      <p:sp>
        <p:nvSpPr>
          <p:cNvPr id="4" name="Slide Number Placeholder 3"/>
          <p:cNvSpPr>
            <a:spLocks noGrp="1"/>
          </p:cNvSpPr>
          <p:nvPr>
            <p:ph type="sldNum" sz="quarter" idx="5"/>
          </p:nvPr>
        </p:nvSpPr>
        <p:spPr/>
        <p:txBody>
          <a:bodyPr/>
          <a:lstStyle/>
          <a:p>
            <a:fld id="{FD92AA16-0454-4640-9C42-5536BF8AC962}" type="slidenum">
              <a:rPr lang="en-AU" smtClean="0"/>
              <a:t>35</a:t>
            </a:fld>
            <a:endParaRPr lang="en-AU" dirty="0"/>
          </a:p>
        </p:txBody>
      </p:sp>
    </p:spTree>
    <p:extLst>
      <p:ext uri="{BB962C8B-B14F-4D97-AF65-F5344CB8AC3E}">
        <p14:creationId xmlns:p14="http://schemas.microsoft.com/office/powerpoint/2010/main" val="40508679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Remember: find the torque from one side of the coil, then double it to find total torque (as both left and right sides of the coil contribute to torque).</a:t>
            </a:r>
          </a:p>
        </p:txBody>
      </p:sp>
      <p:sp>
        <p:nvSpPr>
          <p:cNvPr id="4" name="Slide Number Placeholder 3"/>
          <p:cNvSpPr>
            <a:spLocks noGrp="1"/>
          </p:cNvSpPr>
          <p:nvPr>
            <p:ph type="sldNum" sz="quarter" idx="5"/>
          </p:nvPr>
        </p:nvSpPr>
        <p:spPr/>
        <p:txBody>
          <a:bodyPr/>
          <a:lstStyle/>
          <a:p>
            <a:fld id="{FD92AA16-0454-4640-9C42-5536BF8AC962}" type="slidenum">
              <a:rPr lang="en-AU" smtClean="0"/>
              <a:t>36</a:t>
            </a:fld>
            <a:endParaRPr lang="en-AU" dirty="0"/>
          </a:p>
        </p:txBody>
      </p:sp>
    </p:spTree>
    <p:extLst>
      <p:ext uri="{BB962C8B-B14F-4D97-AF65-F5344CB8AC3E}">
        <p14:creationId xmlns:p14="http://schemas.microsoft.com/office/powerpoint/2010/main" val="20562716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6098E9-A58D-4C2F-8957-B6E43C0B318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U"/>
          </a:p>
        </p:txBody>
      </p:sp>
      <p:sp>
        <p:nvSpPr>
          <p:cNvPr id="3" name="Subtitle 2">
            <a:extLst>
              <a:ext uri="{FF2B5EF4-FFF2-40B4-BE49-F238E27FC236}">
                <a16:creationId xmlns:a16="http://schemas.microsoft.com/office/drawing/2014/main" id="{AEC2515B-2B19-4C69-8613-20999980192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4" name="Date Placeholder 3">
            <a:extLst>
              <a:ext uri="{FF2B5EF4-FFF2-40B4-BE49-F238E27FC236}">
                <a16:creationId xmlns:a16="http://schemas.microsoft.com/office/drawing/2014/main" id="{8830513F-2961-4336-9857-7150310B5F07}"/>
              </a:ext>
            </a:extLst>
          </p:cNvPr>
          <p:cNvSpPr>
            <a:spLocks noGrp="1"/>
          </p:cNvSpPr>
          <p:nvPr>
            <p:ph type="dt" sz="half" idx="10"/>
          </p:nvPr>
        </p:nvSpPr>
        <p:spPr/>
        <p:txBody>
          <a:bodyPr/>
          <a:lstStyle/>
          <a:p>
            <a:fld id="{38C5223F-89AD-4101-B9B3-8634172326C3}" type="datetimeFigureOut">
              <a:rPr lang="en-AU" smtClean="0"/>
              <a:t>23/04/2024</a:t>
            </a:fld>
            <a:endParaRPr lang="en-AU" dirty="0"/>
          </a:p>
        </p:txBody>
      </p:sp>
      <p:sp>
        <p:nvSpPr>
          <p:cNvPr id="5" name="Footer Placeholder 4">
            <a:extLst>
              <a:ext uri="{FF2B5EF4-FFF2-40B4-BE49-F238E27FC236}">
                <a16:creationId xmlns:a16="http://schemas.microsoft.com/office/drawing/2014/main" id="{EC1F27D1-26C9-4967-95A1-BA53A3E37EDE}"/>
              </a:ext>
            </a:extLst>
          </p:cNvPr>
          <p:cNvSpPr>
            <a:spLocks noGrp="1"/>
          </p:cNvSpPr>
          <p:nvPr>
            <p:ph type="ftr" sz="quarter" idx="11"/>
          </p:nvPr>
        </p:nvSpPr>
        <p:spPr/>
        <p:txBody>
          <a:bodyPr/>
          <a:lstStyle/>
          <a:p>
            <a:endParaRPr lang="en-AU" dirty="0"/>
          </a:p>
        </p:txBody>
      </p:sp>
      <p:sp>
        <p:nvSpPr>
          <p:cNvPr id="6" name="Slide Number Placeholder 5">
            <a:extLst>
              <a:ext uri="{FF2B5EF4-FFF2-40B4-BE49-F238E27FC236}">
                <a16:creationId xmlns:a16="http://schemas.microsoft.com/office/drawing/2014/main" id="{5076BC8E-8741-47A7-A647-4500287BEFE3}"/>
              </a:ext>
            </a:extLst>
          </p:cNvPr>
          <p:cNvSpPr>
            <a:spLocks noGrp="1"/>
          </p:cNvSpPr>
          <p:nvPr>
            <p:ph type="sldNum" sz="quarter" idx="12"/>
          </p:nvPr>
        </p:nvSpPr>
        <p:spPr/>
        <p:txBody>
          <a:bodyPr/>
          <a:lstStyle/>
          <a:p>
            <a:fld id="{3C34FDA8-C2EC-4811-9335-87D134D76316}" type="slidenum">
              <a:rPr lang="en-AU" smtClean="0"/>
              <a:t>‹#›</a:t>
            </a:fld>
            <a:endParaRPr lang="en-AU" dirty="0"/>
          </a:p>
        </p:txBody>
      </p:sp>
    </p:spTree>
    <p:extLst>
      <p:ext uri="{BB962C8B-B14F-4D97-AF65-F5344CB8AC3E}">
        <p14:creationId xmlns:p14="http://schemas.microsoft.com/office/powerpoint/2010/main" val="36857707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E48D64-6A3C-4733-9A8D-3E125A333774}"/>
              </a:ext>
            </a:extLst>
          </p:cNvPr>
          <p:cNvSpPr>
            <a:spLocks noGrp="1"/>
          </p:cNvSpPr>
          <p:nvPr>
            <p:ph type="title"/>
          </p:nvPr>
        </p:nvSpPr>
        <p:spPr/>
        <p:txBody>
          <a:bodyPr/>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CEF8254A-14E4-4999-8F36-BAC6E6449E1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4A197AEE-16C6-46A1-91A6-7C81E78EF6F9}"/>
              </a:ext>
            </a:extLst>
          </p:cNvPr>
          <p:cNvSpPr>
            <a:spLocks noGrp="1"/>
          </p:cNvSpPr>
          <p:nvPr>
            <p:ph type="dt" sz="half" idx="10"/>
          </p:nvPr>
        </p:nvSpPr>
        <p:spPr/>
        <p:txBody>
          <a:bodyPr/>
          <a:lstStyle/>
          <a:p>
            <a:fld id="{38C5223F-89AD-4101-B9B3-8634172326C3}" type="datetimeFigureOut">
              <a:rPr lang="en-AU" smtClean="0"/>
              <a:t>23/04/2024</a:t>
            </a:fld>
            <a:endParaRPr lang="en-AU" dirty="0"/>
          </a:p>
        </p:txBody>
      </p:sp>
      <p:sp>
        <p:nvSpPr>
          <p:cNvPr id="5" name="Footer Placeholder 4">
            <a:extLst>
              <a:ext uri="{FF2B5EF4-FFF2-40B4-BE49-F238E27FC236}">
                <a16:creationId xmlns:a16="http://schemas.microsoft.com/office/drawing/2014/main" id="{66F90716-1868-4412-950C-DFA1976EBAA4}"/>
              </a:ext>
            </a:extLst>
          </p:cNvPr>
          <p:cNvSpPr>
            <a:spLocks noGrp="1"/>
          </p:cNvSpPr>
          <p:nvPr>
            <p:ph type="ftr" sz="quarter" idx="11"/>
          </p:nvPr>
        </p:nvSpPr>
        <p:spPr/>
        <p:txBody>
          <a:bodyPr/>
          <a:lstStyle/>
          <a:p>
            <a:endParaRPr lang="en-AU" dirty="0"/>
          </a:p>
        </p:txBody>
      </p:sp>
      <p:sp>
        <p:nvSpPr>
          <p:cNvPr id="6" name="Slide Number Placeholder 5">
            <a:extLst>
              <a:ext uri="{FF2B5EF4-FFF2-40B4-BE49-F238E27FC236}">
                <a16:creationId xmlns:a16="http://schemas.microsoft.com/office/drawing/2014/main" id="{68A7C779-237A-4E38-94E0-5C65A145BB16}"/>
              </a:ext>
            </a:extLst>
          </p:cNvPr>
          <p:cNvSpPr>
            <a:spLocks noGrp="1"/>
          </p:cNvSpPr>
          <p:nvPr>
            <p:ph type="sldNum" sz="quarter" idx="12"/>
          </p:nvPr>
        </p:nvSpPr>
        <p:spPr/>
        <p:txBody>
          <a:bodyPr/>
          <a:lstStyle/>
          <a:p>
            <a:fld id="{3C34FDA8-C2EC-4811-9335-87D134D76316}" type="slidenum">
              <a:rPr lang="en-AU" smtClean="0"/>
              <a:t>‹#›</a:t>
            </a:fld>
            <a:endParaRPr lang="en-AU" dirty="0"/>
          </a:p>
        </p:txBody>
      </p:sp>
    </p:spTree>
    <p:extLst>
      <p:ext uri="{BB962C8B-B14F-4D97-AF65-F5344CB8AC3E}">
        <p14:creationId xmlns:p14="http://schemas.microsoft.com/office/powerpoint/2010/main" val="17095983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6F1E446-5DAE-4C71-957F-E780FA8A705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A6B8F501-97B7-46E6-B4F2-C7C652E6B51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5E94BD5D-04EE-42EB-81A7-B4A9434DA4E6}"/>
              </a:ext>
            </a:extLst>
          </p:cNvPr>
          <p:cNvSpPr>
            <a:spLocks noGrp="1"/>
          </p:cNvSpPr>
          <p:nvPr>
            <p:ph type="dt" sz="half" idx="10"/>
          </p:nvPr>
        </p:nvSpPr>
        <p:spPr/>
        <p:txBody>
          <a:bodyPr/>
          <a:lstStyle/>
          <a:p>
            <a:fld id="{38C5223F-89AD-4101-B9B3-8634172326C3}" type="datetimeFigureOut">
              <a:rPr lang="en-AU" smtClean="0"/>
              <a:t>23/04/2024</a:t>
            </a:fld>
            <a:endParaRPr lang="en-AU" dirty="0"/>
          </a:p>
        </p:txBody>
      </p:sp>
      <p:sp>
        <p:nvSpPr>
          <p:cNvPr id="5" name="Footer Placeholder 4">
            <a:extLst>
              <a:ext uri="{FF2B5EF4-FFF2-40B4-BE49-F238E27FC236}">
                <a16:creationId xmlns:a16="http://schemas.microsoft.com/office/drawing/2014/main" id="{DDAA2B5F-9C6D-4FB3-AF29-520269930128}"/>
              </a:ext>
            </a:extLst>
          </p:cNvPr>
          <p:cNvSpPr>
            <a:spLocks noGrp="1"/>
          </p:cNvSpPr>
          <p:nvPr>
            <p:ph type="ftr" sz="quarter" idx="11"/>
          </p:nvPr>
        </p:nvSpPr>
        <p:spPr/>
        <p:txBody>
          <a:bodyPr/>
          <a:lstStyle/>
          <a:p>
            <a:endParaRPr lang="en-AU" dirty="0"/>
          </a:p>
        </p:txBody>
      </p:sp>
      <p:sp>
        <p:nvSpPr>
          <p:cNvPr id="6" name="Slide Number Placeholder 5">
            <a:extLst>
              <a:ext uri="{FF2B5EF4-FFF2-40B4-BE49-F238E27FC236}">
                <a16:creationId xmlns:a16="http://schemas.microsoft.com/office/drawing/2014/main" id="{B703FCC7-6439-452C-BBA9-52D2E1B8091D}"/>
              </a:ext>
            </a:extLst>
          </p:cNvPr>
          <p:cNvSpPr>
            <a:spLocks noGrp="1"/>
          </p:cNvSpPr>
          <p:nvPr>
            <p:ph type="sldNum" sz="quarter" idx="12"/>
          </p:nvPr>
        </p:nvSpPr>
        <p:spPr/>
        <p:txBody>
          <a:bodyPr/>
          <a:lstStyle/>
          <a:p>
            <a:fld id="{3C34FDA8-C2EC-4811-9335-87D134D76316}" type="slidenum">
              <a:rPr lang="en-AU" smtClean="0"/>
              <a:t>‹#›</a:t>
            </a:fld>
            <a:endParaRPr lang="en-AU" dirty="0"/>
          </a:p>
        </p:txBody>
      </p:sp>
    </p:spTree>
    <p:extLst>
      <p:ext uri="{BB962C8B-B14F-4D97-AF65-F5344CB8AC3E}">
        <p14:creationId xmlns:p14="http://schemas.microsoft.com/office/powerpoint/2010/main" val="39399816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3B7B88-3778-4023-A902-14663C2D3124}"/>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42BBA977-AD70-41B1-9109-3DC1B436D2E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84DFDC91-D4F6-412A-A79C-480E93CB1080}"/>
              </a:ext>
            </a:extLst>
          </p:cNvPr>
          <p:cNvSpPr>
            <a:spLocks noGrp="1"/>
          </p:cNvSpPr>
          <p:nvPr>
            <p:ph type="dt" sz="half" idx="10"/>
          </p:nvPr>
        </p:nvSpPr>
        <p:spPr/>
        <p:txBody>
          <a:bodyPr/>
          <a:lstStyle/>
          <a:p>
            <a:fld id="{38C5223F-89AD-4101-B9B3-8634172326C3}" type="datetimeFigureOut">
              <a:rPr lang="en-AU" smtClean="0"/>
              <a:t>23/04/2024</a:t>
            </a:fld>
            <a:endParaRPr lang="en-AU" dirty="0"/>
          </a:p>
        </p:txBody>
      </p:sp>
      <p:sp>
        <p:nvSpPr>
          <p:cNvPr id="5" name="Footer Placeholder 4">
            <a:extLst>
              <a:ext uri="{FF2B5EF4-FFF2-40B4-BE49-F238E27FC236}">
                <a16:creationId xmlns:a16="http://schemas.microsoft.com/office/drawing/2014/main" id="{3DFC9FAE-2148-4D05-8419-99E2288D3B23}"/>
              </a:ext>
            </a:extLst>
          </p:cNvPr>
          <p:cNvSpPr>
            <a:spLocks noGrp="1"/>
          </p:cNvSpPr>
          <p:nvPr>
            <p:ph type="ftr" sz="quarter" idx="11"/>
          </p:nvPr>
        </p:nvSpPr>
        <p:spPr/>
        <p:txBody>
          <a:bodyPr/>
          <a:lstStyle/>
          <a:p>
            <a:endParaRPr lang="en-AU" dirty="0"/>
          </a:p>
        </p:txBody>
      </p:sp>
      <p:sp>
        <p:nvSpPr>
          <p:cNvPr id="6" name="Slide Number Placeholder 5">
            <a:extLst>
              <a:ext uri="{FF2B5EF4-FFF2-40B4-BE49-F238E27FC236}">
                <a16:creationId xmlns:a16="http://schemas.microsoft.com/office/drawing/2014/main" id="{04E174B0-17A5-47ED-A387-D6CC6108D64F}"/>
              </a:ext>
            </a:extLst>
          </p:cNvPr>
          <p:cNvSpPr>
            <a:spLocks noGrp="1"/>
          </p:cNvSpPr>
          <p:nvPr>
            <p:ph type="sldNum" sz="quarter" idx="12"/>
          </p:nvPr>
        </p:nvSpPr>
        <p:spPr/>
        <p:txBody>
          <a:bodyPr/>
          <a:lstStyle/>
          <a:p>
            <a:fld id="{3C34FDA8-C2EC-4811-9335-87D134D76316}" type="slidenum">
              <a:rPr lang="en-AU" smtClean="0"/>
              <a:t>‹#›</a:t>
            </a:fld>
            <a:endParaRPr lang="en-AU" dirty="0"/>
          </a:p>
        </p:txBody>
      </p:sp>
    </p:spTree>
    <p:extLst>
      <p:ext uri="{BB962C8B-B14F-4D97-AF65-F5344CB8AC3E}">
        <p14:creationId xmlns:p14="http://schemas.microsoft.com/office/powerpoint/2010/main" val="34805419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51EF90-3029-4542-AA60-97C4F4DF584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U"/>
          </a:p>
        </p:txBody>
      </p:sp>
      <p:sp>
        <p:nvSpPr>
          <p:cNvPr id="3" name="Text Placeholder 2">
            <a:extLst>
              <a:ext uri="{FF2B5EF4-FFF2-40B4-BE49-F238E27FC236}">
                <a16:creationId xmlns:a16="http://schemas.microsoft.com/office/drawing/2014/main" id="{97A55C9D-6819-458F-8E4A-19A39FD4738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4BAB7CB-878B-4659-9885-ED57B863D524}"/>
              </a:ext>
            </a:extLst>
          </p:cNvPr>
          <p:cNvSpPr>
            <a:spLocks noGrp="1"/>
          </p:cNvSpPr>
          <p:nvPr>
            <p:ph type="dt" sz="half" idx="10"/>
          </p:nvPr>
        </p:nvSpPr>
        <p:spPr/>
        <p:txBody>
          <a:bodyPr/>
          <a:lstStyle/>
          <a:p>
            <a:fld id="{38C5223F-89AD-4101-B9B3-8634172326C3}" type="datetimeFigureOut">
              <a:rPr lang="en-AU" smtClean="0"/>
              <a:t>23/04/2024</a:t>
            </a:fld>
            <a:endParaRPr lang="en-AU" dirty="0"/>
          </a:p>
        </p:txBody>
      </p:sp>
      <p:sp>
        <p:nvSpPr>
          <p:cNvPr id="5" name="Footer Placeholder 4">
            <a:extLst>
              <a:ext uri="{FF2B5EF4-FFF2-40B4-BE49-F238E27FC236}">
                <a16:creationId xmlns:a16="http://schemas.microsoft.com/office/drawing/2014/main" id="{4F00DFAD-33BB-4F02-9A72-8098C910E6DA}"/>
              </a:ext>
            </a:extLst>
          </p:cNvPr>
          <p:cNvSpPr>
            <a:spLocks noGrp="1"/>
          </p:cNvSpPr>
          <p:nvPr>
            <p:ph type="ftr" sz="quarter" idx="11"/>
          </p:nvPr>
        </p:nvSpPr>
        <p:spPr/>
        <p:txBody>
          <a:bodyPr/>
          <a:lstStyle/>
          <a:p>
            <a:endParaRPr lang="en-AU" dirty="0"/>
          </a:p>
        </p:txBody>
      </p:sp>
      <p:sp>
        <p:nvSpPr>
          <p:cNvPr id="6" name="Slide Number Placeholder 5">
            <a:extLst>
              <a:ext uri="{FF2B5EF4-FFF2-40B4-BE49-F238E27FC236}">
                <a16:creationId xmlns:a16="http://schemas.microsoft.com/office/drawing/2014/main" id="{7C0C27DC-A5BB-4765-89D2-0D238DBB3D09}"/>
              </a:ext>
            </a:extLst>
          </p:cNvPr>
          <p:cNvSpPr>
            <a:spLocks noGrp="1"/>
          </p:cNvSpPr>
          <p:nvPr>
            <p:ph type="sldNum" sz="quarter" idx="12"/>
          </p:nvPr>
        </p:nvSpPr>
        <p:spPr/>
        <p:txBody>
          <a:bodyPr/>
          <a:lstStyle/>
          <a:p>
            <a:fld id="{3C34FDA8-C2EC-4811-9335-87D134D76316}" type="slidenum">
              <a:rPr lang="en-AU" smtClean="0"/>
              <a:t>‹#›</a:t>
            </a:fld>
            <a:endParaRPr lang="en-AU" dirty="0"/>
          </a:p>
        </p:txBody>
      </p:sp>
    </p:spTree>
    <p:extLst>
      <p:ext uri="{BB962C8B-B14F-4D97-AF65-F5344CB8AC3E}">
        <p14:creationId xmlns:p14="http://schemas.microsoft.com/office/powerpoint/2010/main" val="1482453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BC105A-FD5E-4883-A463-5C6719B7231D}"/>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995E34E8-AA6F-4FAE-8E9D-C6D29E07E90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a:extLst>
              <a:ext uri="{FF2B5EF4-FFF2-40B4-BE49-F238E27FC236}">
                <a16:creationId xmlns:a16="http://schemas.microsoft.com/office/drawing/2014/main" id="{08F09782-90C7-45D0-B463-531D4054125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a:extLst>
              <a:ext uri="{FF2B5EF4-FFF2-40B4-BE49-F238E27FC236}">
                <a16:creationId xmlns:a16="http://schemas.microsoft.com/office/drawing/2014/main" id="{3F8FCD2A-B8C8-4CD8-B152-81A7283881AE}"/>
              </a:ext>
            </a:extLst>
          </p:cNvPr>
          <p:cNvSpPr>
            <a:spLocks noGrp="1"/>
          </p:cNvSpPr>
          <p:nvPr>
            <p:ph type="dt" sz="half" idx="10"/>
          </p:nvPr>
        </p:nvSpPr>
        <p:spPr/>
        <p:txBody>
          <a:bodyPr/>
          <a:lstStyle/>
          <a:p>
            <a:fld id="{38C5223F-89AD-4101-B9B3-8634172326C3}" type="datetimeFigureOut">
              <a:rPr lang="en-AU" smtClean="0"/>
              <a:t>23/04/2024</a:t>
            </a:fld>
            <a:endParaRPr lang="en-AU" dirty="0"/>
          </a:p>
        </p:txBody>
      </p:sp>
      <p:sp>
        <p:nvSpPr>
          <p:cNvPr id="6" name="Footer Placeholder 5">
            <a:extLst>
              <a:ext uri="{FF2B5EF4-FFF2-40B4-BE49-F238E27FC236}">
                <a16:creationId xmlns:a16="http://schemas.microsoft.com/office/drawing/2014/main" id="{AAAD2514-3A94-43BB-A692-7F66B43D8410}"/>
              </a:ext>
            </a:extLst>
          </p:cNvPr>
          <p:cNvSpPr>
            <a:spLocks noGrp="1"/>
          </p:cNvSpPr>
          <p:nvPr>
            <p:ph type="ftr" sz="quarter" idx="11"/>
          </p:nvPr>
        </p:nvSpPr>
        <p:spPr/>
        <p:txBody>
          <a:bodyPr/>
          <a:lstStyle/>
          <a:p>
            <a:endParaRPr lang="en-AU" dirty="0"/>
          </a:p>
        </p:txBody>
      </p:sp>
      <p:sp>
        <p:nvSpPr>
          <p:cNvPr id="7" name="Slide Number Placeholder 6">
            <a:extLst>
              <a:ext uri="{FF2B5EF4-FFF2-40B4-BE49-F238E27FC236}">
                <a16:creationId xmlns:a16="http://schemas.microsoft.com/office/drawing/2014/main" id="{68D5C9D3-658C-40E0-BF08-1E1894C3490B}"/>
              </a:ext>
            </a:extLst>
          </p:cNvPr>
          <p:cNvSpPr>
            <a:spLocks noGrp="1"/>
          </p:cNvSpPr>
          <p:nvPr>
            <p:ph type="sldNum" sz="quarter" idx="12"/>
          </p:nvPr>
        </p:nvSpPr>
        <p:spPr/>
        <p:txBody>
          <a:bodyPr/>
          <a:lstStyle/>
          <a:p>
            <a:fld id="{3C34FDA8-C2EC-4811-9335-87D134D76316}" type="slidenum">
              <a:rPr lang="en-AU" smtClean="0"/>
              <a:t>‹#›</a:t>
            </a:fld>
            <a:endParaRPr lang="en-AU" dirty="0"/>
          </a:p>
        </p:txBody>
      </p:sp>
    </p:spTree>
    <p:extLst>
      <p:ext uri="{BB962C8B-B14F-4D97-AF65-F5344CB8AC3E}">
        <p14:creationId xmlns:p14="http://schemas.microsoft.com/office/powerpoint/2010/main" val="21487549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60D61-AF34-4697-84AC-8CC447D0BAB5}"/>
              </a:ext>
            </a:extLst>
          </p:cNvPr>
          <p:cNvSpPr>
            <a:spLocks noGrp="1"/>
          </p:cNvSpPr>
          <p:nvPr>
            <p:ph type="title"/>
          </p:nvPr>
        </p:nvSpPr>
        <p:spPr>
          <a:xfrm>
            <a:off x="839788" y="365125"/>
            <a:ext cx="10515600" cy="1325563"/>
          </a:xfrm>
        </p:spPr>
        <p:txBody>
          <a:bodyPr/>
          <a:lstStyle/>
          <a:p>
            <a:r>
              <a:rPr lang="en-US"/>
              <a:t>Click to edit Master title style</a:t>
            </a:r>
            <a:endParaRPr lang="en-AU"/>
          </a:p>
        </p:txBody>
      </p:sp>
      <p:sp>
        <p:nvSpPr>
          <p:cNvPr id="3" name="Text Placeholder 2">
            <a:extLst>
              <a:ext uri="{FF2B5EF4-FFF2-40B4-BE49-F238E27FC236}">
                <a16:creationId xmlns:a16="http://schemas.microsoft.com/office/drawing/2014/main" id="{8EEB270C-FD73-4BFC-881C-5BB7D8D19D5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EF26553-5061-446B-AD27-5565E2A542F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a:extLst>
              <a:ext uri="{FF2B5EF4-FFF2-40B4-BE49-F238E27FC236}">
                <a16:creationId xmlns:a16="http://schemas.microsoft.com/office/drawing/2014/main" id="{6CF586D4-05A1-4749-A72B-E0EEEFB7581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53EC135-04E5-47A3-9D4D-443C07F7D53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a:extLst>
              <a:ext uri="{FF2B5EF4-FFF2-40B4-BE49-F238E27FC236}">
                <a16:creationId xmlns:a16="http://schemas.microsoft.com/office/drawing/2014/main" id="{EEA78A6F-5659-47B9-9C15-8267BF27A968}"/>
              </a:ext>
            </a:extLst>
          </p:cNvPr>
          <p:cNvSpPr>
            <a:spLocks noGrp="1"/>
          </p:cNvSpPr>
          <p:nvPr>
            <p:ph type="dt" sz="half" idx="10"/>
          </p:nvPr>
        </p:nvSpPr>
        <p:spPr/>
        <p:txBody>
          <a:bodyPr/>
          <a:lstStyle/>
          <a:p>
            <a:fld id="{38C5223F-89AD-4101-B9B3-8634172326C3}" type="datetimeFigureOut">
              <a:rPr lang="en-AU" smtClean="0"/>
              <a:t>23/04/2024</a:t>
            </a:fld>
            <a:endParaRPr lang="en-AU" dirty="0"/>
          </a:p>
        </p:txBody>
      </p:sp>
      <p:sp>
        <p:nvSpPr>
          <p:cNvPr id="8" name="Footer Placeholder 7">
            <a:extLst>
              <a:ext uri="{FF2B5EF4-FFF2-40B4-BE49-F238E27FC236}">
                <a16:creationId xmlns:a16="http://schemas.microsoft.com/office/drawing/2014/main" id="{B6D258A4-3CF2-49B1-A522-A523867F7A3D}"/>
              </a:ext>
            </a:extLst>
          </p:cNvPr>
          <p:cNvSpPr>
            <a:spLocks noGrp="1"/>
          </p:cNvSpPr>
          <p:nvPr>
            <p:ph type="ftr" sz="quarter" idx="11"/>
          </p:nvPr>
        </p:nvSpPr>
        <p:spPr/>
        <p:txBody>
          <a:bodyPr/>
          <a:lstStyle/>
          <a:p>
            <a:endParaRPr lang="en-AU" dirty="0"/>
          </a:p>
        </p:txBody>
      </p:sp>
      <p:sp>
        <p:nvSpPr>
          <p:cNvPr id="9" name="Slide Number Placeholder 8">
            <a:extLst>
              <a:ext uri="{FF2B5EF4-FFF2-40B4-BE49-F238E27FC236}">
                <a16:creationId xmlns:a16="http://schemas.microsoft.com/office/drawing/2014/main" id="{9633A958-194A-4C4F-86DB-CDDFB7F5F1B6}"/>
              </a:ext>
            </a:extLst>
          </p:cNvPr>
          <p:cNvSpPr>
            <a:spLocks noGrp="1"/>
          </p:cNvSpPr>
          <p:nvPr>
            <p:ph type="sldNum" sz="quarter" idx="12"/>
          </p:nvPr>
        </p:nvSpPr>
        <p:spPr/>
        <p:txBody>
          <a:bodyPr/>
          <a:lstStyle/>
          <a:p>
            <a:fld id="{3C34FDA8-C2EC-4811-9335-87D134D76316}" type="slidenum">
              <a:rPr lang="en-AU" smtClean="0"/>
              <a:t>‹#›</a:t>
            </a:fld>
            <a:endParaRPr lang="en-AU" dirty="0"/>
          </a:p>
        </p:txBody>
      </p:sp>
    </p:spTree>
    <p:extLst>
      <p:ext uri="{BB962C8B-B14F-4D97-AF65-F5344CB8AC3E}">
        <p14:creationId xmlns:p14="http://schemas.microsoft.com/office/powerpoint/2010/main" val="31937522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79DE98-0B53-4D11-A11E-47DF3C04CEC8}"/>
              </a:ext>
            </a:extLst>
          </p:cNvPr>
          <p:cNvSpPr>
            <a:spLocks noGrp="1"/>
          </p:cNvSpPr>
          <p:nvPr>
            <p:ph type="title"/>
          </p:nvPr>
        </p:nvSpPr>
        <p:spPr/>
        <p:txBody>
          <a:bodyPr/>
          <a:lstStyle/>
          <a:p>
            <a:r>
              <a:rPr lang="en-US"/>
              <a:t>Click to edit Master title style</a:t>
            </a:r>
            <a:endParaRPr lang="en-AU"/>
          </a:p>
        </p:txBody>
      </p:sp>
      <p:sp>
        <p:nvSpPr>
          <p:cNvPr id="3" name="Date Placeholder 2">
            <a:extLst>
              <a:ext uri="{FF2B5EF4-FFF2-40B4-BE49-F238E27FC236}">
                <a16:creationId xmlns:a16="http://schemas.microsoft.com/office/drawing/2014/main" id="{5D0AF5B7-84DD-49DD-A4D5-BAF350F977B5}"/>
              </a:ext>
            </a:extLst>
          </p:cNvPr>
          <p:cNvSpPr>
            <a:spLocks noGrp="1"/>
          </p:cNvSpPr>
          <p:nvPr>
            <p:ph type="dt" sz="half" idx="10"/>
          </p:nvPr>
        </p:nvSpPr>
        <p:spPr/>
        <p:txBody>
          <a:bodyPr/>
          <a:lstStyle/>
          <a:p>
            <a:fld id="{38C5223F-89AD-4101-B9B3-8634172326C3}" type="datetimeFigureOut">
              <a:rPr lang="en-AU" smtClean="0"/>
              <a:t>23/04/2024</a:t>
            </a:fld>
            <a:endParaRPr lang="en-AU" dirty="0"/>
          </a:p>
        </p:txBody>
      </p:sp>
      <p:sp>
        <p:nvSpPr>
          <p:cNvPr id="4" name="Footer Placeholder 3">
            <a:extLst>
              <a:ext uri="{FF2B5EF4-FFF2-40B4-BE49-F238E27FC236}">
                <a16:creationId xmlns:a16="http://schemas.microsoft.com/office/drawing/2014/main" id="{7D26C048-C5C5-4DFC-9227-8DAD0E1A10D1}"/>
              </a:ext>
            </a:extLst>
          </p:cNvPr>
          <p:cNvSpPr>
            <a:spLocks noGrp="1"/>
          </p:cNvSpPr>
          <p:nvPr>
            <p:ph type="ftr" sz="quarter" idx="11"/>
          </p:nvPr>
        </p:nvSpPr>
        <p:spPr/>
        <p:txBody>
          <a:bodyPr/>
          <a:lstStyle/>
          <a:p>
            <a:endParaRPr lang="en-AU" dirty="0"/>
          </a:p>
        </p:txBody>
      </p:sp>
      <p:sp>
        <p:nvSpPr>
          <p:cNvPr id="5" name="Slide Number Placeholder 4">
            <a:extLst>
              <a:ext uri="{FF2B5EF4-FFF2-40B4-BE49-F238E27FC236}">
                <a16:creationId xmlns:a16="http://schemas.microsoft.com/office/drawing/2014/main" id="{FFE4F4F4-A237-471D-98FA-DD237DAFA942}"/>
              </a:ext>
            </a:extLst>
          </p:cNvPr>
          <p:cNvSpPr>
            <a:spLocks noGrp="1"/>
          </p:cNvSpPr>
          <p:nvPr>
            <p:ph type="sldNum" sz="quarter" idx="12"/>
          </p:nvPr>
        </p:nvSpPr>
        <p:spPr/>
        <p:txBody>
          <a:bodyPr/>
          <a:lstStyle/>
          <a:p>
            <a:fld id="{3C34FDA8-C2EC-4811-9335-87D134D76316}" type="slidenum">
              <a:rPr lang="en-AU" smtClean="0"/>
              <a:t>‹#›</a:t>
            </a:fld>
            <a:endParaRPr lang="en-AU" dirty="0"/>
          </a:p>
        </p:txBody>
      </p:sp>
    </p:spTree>
    <p:extLst>
      <p:ext uri="{BB962C8B-B14F-4D97-AF65-F5344CB8AC3E}">
        <p14:creationId xmlns:p14="http://schemas.microsoft.com/office/powerpoint/2010/main" val="23953793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32C7E06-84BE-46B6-9D83-08F9A80E1CEB}"/>
              </a:ext>
            </a:extLst>
          </p:cNvPr>
          <p:cNvSpPr>
            <a:spLocks noGrp="1"/>
          </p:cNvSpPr>
          <p:nvPr>
            <p:ph type="dt" sz="half" idx="10"/>
          </p:nvPr>
        </p:nvSpPr>
        <p:spPr/>
        <p:txBody>
          <a:bodyPr/>
          <a:lstStyle/>
          <a:p>
            <a:fld id="{38C5223F-89AD-4101-B9B3-8634172326C3}" type="datetimeFigureOut">
              <a:rPr lang="en-AU" smtClean="0"/>
              <a:t>23/04/2024</a:t>
            </a:fld>
            <a:endParaRPr lang="en-AU" dirty="0"/>
          </a:p>
        </p:txBody>
      </p:sp>
      <p:sp>
        <p:nvSpPr>
          <p:cNvPr id="3" name="Footer Placeholder 2">
            <a:extLst>
              <a:ext uri="{FF2B5EF4-FFF2-40B4-BE49-F238E27FC236}">
                <a16:creationId xmlns:a16="http://schemas.microsoft.com/office/drawing/2014/main" id="{ED9822AD-2BF4-4D86-AE44-71A0675F4B68}"/>
              </a:ext>
            </a:extLst>
          </p:cNvPr>
          <p:cNvSpPr>
            <a:spLocks noGrp="1"/>
          </p:cNvSpPr>
          <p:nvPr>
            <p:ph type="ftr" sz="quarter" idx="11"/>
          </p:nvPr>
        </p:nvSpPr>
        <p:spPr/>
        <p:txBody>
          <a:bodyPr/>
          <a:lstStyle/>
          <a:p>
            <a:endParaRPr lang="en-AU" dirty="0"/>
          </a:p>
        </p:txBody>
      </p:sp>
      <p:sp>
        <p:nvSpPr>
          <p:cNvPr id="4" name="Slide Number Placeholder 3">
            <a:extLst>
              <a:ext uri="{FF2B5EF4-FFF2-40B4-BE49-F238E27FC236}">
                <a16:creationId xmlns:a16="http://schemas.microsoft.com/office/drawing/2014/main" id="{871CD536-926F-48EA-9F5B-8EB4F0C24F45}"/>
              </a:ext>
            </a:extLst>
          </p:cNvPr>
          <p:cNvSpPr>
            <a:spLocks noGrp="1"/>
          </p:cNvSpPr>
          <p:nvPr>
            <p:ph type="sldNum" sz="quarter" idx="12"/>
          </p:nvPr>
        </p:nvSpPr>
        <p:spPr/>
        <p:txBody>
          <a:bodyPr/>
          <a:lstStyle/>
          <a:p>
            <a:fld id="{3C34FDA8-C2EC-4811-9335-87D134D76316}" type="slidenum">
              <a:rPr lang="en-AU" smtClean="0"/>
              <a:t>‹#›</a:t>
            </a:fld>
            <a:endParaRPr lang="en-AU" dirty="0"/>
          </a:p>
        </p:txBody>
      </p:sp>
    </p:spTree>
    <p:extLst>
      <p:ext uri="{BB962C8B-B14F-4D97-AF65-F5344CB8AC3E}">
        <p14:creationId xmlns:p14="http://schemas.microsoft.com/office/powerpoint/2010/main" val="40312292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DCD2B1-6FC3-43EF-9315-368290EFDE6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Content Placeholder 2">
            <a:extLst>
              <a:ext uri="{FF2B5EF4-FFF2-40B4-BE49-F238E27FC236}">
                <a16:creationId xmlns:a16="http://schemas.microsoft.com/office/drawing/2014/main" id="{C681667B-BD2F-4D7F-BE1B-5FCE3DB363C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a:extLst>
              <a:ext uri="{FF2B5EF4-FFF2-40B4-BE49-F238E27FC236}">
                <a16:creationId xmlns:a16="http://schemas.microsoft.com/office/drawing/2014/main" id="{F7AB9BE3-9130-45AC-B698-C374B12A5DF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9F292FC-F11B-4AA6-8056-7754FE94AF06}"/>
              </a:ext>
            </a:extLst>
          </p:cNvPr>
          <p:cNvSpPr>
            <a:spLocks noGrp="1"/>
          </p:cNvSpPr>
          <p:nvPr>
            <p:ph type="dt" sz="half" idx="10"/>
          </p:nvPr>
        </p:nvSpPr>
        <p:spPr/>
        <p:txBody>
          <a:bodyPr/>
          <a:lstStyle/>
          <a:p>
            <a:fld id="{38C5223F-89AD-4101-B9B3-8634172326C3}" type="datetimeFigureOut">
              <a:rPr lang="en-AU" smtClean="0"/>
              <a:t>23/04/2024</a:t>
            </a:fld>
            <a:endParaRPr lang="en-AU" dirty="0"/>
          </a:p>
        </p:txBody>
      </p:sp>
      <p:sp>
        <p:nvSpPr>
          <p:cNvPr id="6" name="Footer Placeholder 5">
            <a:extLst>
              <a:ext uri="{FF2B5EF4-FFF2-40B4-BE49-F238E27FC236}">
                <a16:creationId xmlns:a16="http://schemas.microsoft.com/office/drawing/2014/main" id="{FA0F335C-AB33-472F-8B2D-20F4E1190029}"/>
              </a:ext>
            </a:extLst>
          </p:cNvPr>
          <p:cNvSpPr>
            <a:spLocks noGrp="1"/>
          </p:cNvSpPr>
          <p:nvPr>
            <p:ph type="ftr" sz="quarter" idx="11"/>
          </p:nvPr>
        </p:nvSpPr>
        <p:spPr/>
        <p:txBody>
          <a:bodyPr/>
          <a:lstStyle/>
          <a:p>
            <a:endParaRPr lang="en-AU" dirty="0"/>
          </a:p>
        </p:txBody>
      </p:sp>
      <p:sp>
        <p:nvSpPr>
          <p:cNvPr id="7" name="Slide Number Placeholder 6">
            <a:extLst>
              <a:ext uri="{FF2B5EF4-FFF2-40B4-BE49-F238E27FC236}">
                <a16:creationId xmlns:a16="http://schemas.microsoft.com/office/drawing/2014/main" id="{CA69616F-6A4A-4542-AA2B-D6EB60178A3A}"/>
              </a:ext>
            </a:extLst>
          </p:cNvPr>
          <p:cNvSpPr>
            <a:spLocks noGrp="1"/>
          </p:cNvSpPr>
          <p:nvPr>
            <p:ph type="sldNum" sz="quarter" idx="12"/>
          </p:nvPr>
        </p:nvSpPr>
        <p:spPr/>
        <p:txBody>
          <a:bodyPr/>
          <a:lstStyle/>
          <a:p>
            <a:fld id="{3C34FDA8-C2EC-4811-9335-87D134D76316}" type="slidenum">
              <a:rPr lang="en-AU" smtClean="0"/>
              <a:t>‹#›</a:t>
            </a:fld>
            <a:endParaRPr lang="en-AU" dirty="0"/>
          </a:p>
        </p:txBody>
      </p:sp>
    </p:spTree>
    <p:extLst>
      <p:ext uri="{BB962C8B-B14F-4D97-AF65-F5344CB8AC3E}">
        <p14:creationId xmlns:p14="http://schemas.microsoft.com/office/powerpoint/2010/main" val="20965552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1980DC-3044-4CA3-BEE1-6036E141345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Picture Placeholder 2">
            <a:extLst>
              <a:ext uri="{FF2B5EF4-FFF2-40B4-BE49-F238E27FC236}">
                <a16:creationId xmlns:a16="http://schemas.microsoft.com/office/drawing/2014/main" id="{BFB1E6EB-A875-4ED4-BD84-FAB51CF577C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dirty="0"/>
          </a:p>
        </p:txBody>
      </p:sp>
      <p:sp>
        <p:nvSpPr>
          <p:cNvPr id="4" name="Text Placeholder 3">
            <a:extLst>
              <a:ext uri="{FF2B5EF4-FFF2-40B4-BE49-F238E27FC236}">
                <a16:creationId xmlns:a16="http://schemas.microsoft.com/office/drawing/2014/main" id="{1C14ACBF-3FB8-415E-BF40-56E084F2EAA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3FC2B71-9517-4DA3-8F97-AE495A0FEC52}"/>
              </a:ext>
            </a:extLst>
          </p:cNvPr>
          <p:cNvSpPr>
            <a:spLocks noGrp="1"/>
          </p:cNvSpPr>
          <p:nvPr>
            <p:ph type="dt" sz="half" idx="10"/>
          </p:nvPr>
        </p:nvSpPr>
        <p:spPr/>
        <p:txBody>
          <a:bodyPr/>
          <a:lstStyle/>
          <a:p>
            <a:fld id="{38C5223F-89AD-4101-B9B3-8634172326C3}" type="datetimeFigureOut">
              <a:rPr lang="en-AU" smtClean="0"/>
              <a:t>23/04/2024</a:t>
            </a:fld>
            <a:endParaRPr lang="en-AU" dirty="0"/>
          </a:p>
        </p:txBody>
      </p:sp>
      <p:sp>
        <p:nvSpPr>
          <p:cNvPr id="6" name="Footer Placeholder 5">
            <a:extLst>
              <a:ext uri="{FF2B5EF4-FFF2-40B4-BE49-F238E27FC236}">
                <a16:creationId xmlns:a16="http://schemas.microsoft.com/office/drawing/2014/main" id="{39E61CFD-1F11-479F-AFB6-102EB0DD3A0C}"/>
              </a:ext>
            </a:extLst>
          </p:cNvPr>
          <p:cNvSpPr>
            <a:spLocks noGrp="1"/>
          </p:cNvSpPr>
          <p:nvPr>
            <p:ph type="ftr" sz="quarter" idx="11"/>
          </p:nvPr>
        </p:nvSpPr>
        <p:spPr/>
        <p:txBody>
          <a:bodyPr/>
          <a:lstStyle/>
          <a:p>
            <a:endParaRPr lang="en-AU" dirty="0"/>
          </a:p>
        </p:txBody>
      </p:sp>
      <p:sp>
        <p:nvSpPr>
          <p:cNvPr id="7" name="Slide Number Placeholder 6">
            <a:extLst>
              <a:ext uri="{FF2B5EF4-FFF2-40B4-BE49-F238E27FC236}">
                <a16:creationId xmlns:a16="http://schemas.microsoft.com/office/drawing/2014/main" id="{F8804323-4615-4B7F-878F-FE5E1B07D11A}"/>
              </a:ext>
            </a:extLst>
          </p:cNvPr>
          <p:cNvSpPr>
            <a:spLocks noGrp="1"/>
          </p:cNvSpPr>
          <p:nvPr>
            <p:ph type="sldNum" sz="quarter" idx="12"/>
          </p:nvPr>
        </p:nvSpPr>
        <p:spPr/>
        <p:txBody>
          <a:bodyPr/>
          <a:lstStyle/>
          <a:p>
            <a:fld id="{3C34FDA8-C2EC-4811-9335-87D134D76316}" type="slidenum">
              <a:rPr lang="en-AU" smtClean="0"/>
              <a:t>‹#›</a:t>
            </a:fld>
            <a:endParaRPr lang="en-AU" dirty="0"/>
          </a:p>
        </p:txBody>
      </p:sp>
    </p:spTree>
    <p:extLst>
      <p:ext uri="{BB962C8B-B14F-4D97-AF65-F5344CB8AC3E}">
        <p14:creationId xmlns:p14="http://schemas.microsoft.com/office/powerpoint/2010/main" val="26741267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D254421-DC8B-4D8E-992D-2F9F3EEEC0F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a:extLst>
              <a:ext uri="{FF2B5EF4-FFF2-40B4-BE49-F238E27FC236}">
                <a16:creationId xmlns:a16="http://schemas.microsoft.com/office/drawing/2014/main" id="{73DF46C8-FB5E-4AE4-98EF-864DE250CD4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83875319-FA49-4641-BADE-43B871B07BE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8C5223F-89AD-4101-B9B3-8634172326C3}" type="datetimeFigureOut">
              <a:rPr lang="en-AU" smtClean="0"/>
              <a:t>23/04/2024</a:t>
            </a:fld>
            <a:endParaRPr lang="en-AU" dirty="0"/>
          </a:p>
        </p:txBody>
      </p:sp>
      <p:sp>
        <p:nvSpPr>
          <p:cNvPr id="5" name="Footer Placeholder 4">
            <a:extLst>
              <a:ext uri="{FF2B5EF4-FFF2-40B4-BE49-F238E27FC236}">
                <a16:creationId xmlns:a16="http://schemas.microsoft.com/office/drawing/2014/main" id="{9978A0E0-79CB-46FE-9913-9B83DDF1729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dirty="0"/>
          </a:p>
        </p:txBody>
      </p:sp>
      <p:sp>
        <p:nvSpPr>
          <p:cNvPr id="6" name="Slide Number Placeholder 5">
            <a:extLst>
              <a:ext uri="{FF2B5EF4-FFF2-40B4-BE49-F238E27FC236}">
                <a16:creationId xmlns:a16="http://schemas.microsoft.com/office/drawing/2014/main" id="{C6FE332A-C932-4B82-8D78-3E55BB5F321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C34FDA8-C2EC-4811-9335-87D134D76316}" type="slidenum">
              <a:rPr lang="en-AU" smtClean="0"/>
              <a:t>‹#›</a:t>
            </a:fld>
            <a:endParaRPr lang="en-AU" dirty="0"/>
          </a:p>
        </p:txBody>
      </p:sp>
    </p:spTree>
    <p:extLst>
      <p:ext uri="{BB962C8B-B14F-4D97-AF65-F5344CB8AC3E}">
        <p14:creationId xmlns:p14="http://schemas.microsoft.com/office/powerpoint/2010/main" val="294949976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1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 Id="rId5" Type="http://schemas.openxmlformats.org/officeDocument/2006/relationships/image" Target="../media/image41.jpeg"/><Relationship Id="rId4" Type="http://schemas.openxmlformats.org/officeDocument/2006/relationships/image" Target="../media/image40.png"/></Relationships>
</file>

<file path=ppt/slides/_rels/slide31.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gi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4.gif"/><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44.gif"/></Relationships>
</file>

<file path=ppt/slides/_rels/slide3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0.gif"/><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54.gif"/><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57.gif"/><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57.gif"/><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60.png"/></Relationships>
</file>

<file path=ppt/slides/_rels/slide4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jpg"/></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431608-C3E4-4278-BBE8-0AC7669CDBEE}"/>
              </a:ext>
            </a:extLst>
          </p:cNvPr>
          <p:cNvSpPr>
            <a:spLocks noGrp="1"/>
          </p:cNvSpPr>
          <p:nvPr>
            <p:ph type="ctrTitle"/>
          </p:nvPr>
        </p:nvSpPr>
        <p:spPr/>
        <p:txBody>
          <a:bodyPr/>
          <a:lstStyle/>
          <a:p>
            <a:r>
              <a:rPr lang="en-AU" b="1" u="sng" dirty="0"/>
              <a:t>MAGNETISM</a:t>
            </a:r>
          </a:p>
        </p:txBody>
      </p:sp>
      <p:pic>
        <p:nvPicPr>
          <p:cNvPr id="9" name="Picture 8">
            <a:extLst>
              <a:ext uri="{FF2B5EF4-FFF2-40B4-BE49-F238E27FC236}">
                <a16:creationId xmlns:a16="http://schemas.microsoft.com/office/drawing/2014/main" id="{846E3572-99E1-4C8D-A547-50228DD417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158368">
            <a:off x="5368539" y="3920231"/>
            <a:ext cx="1596963" cy="1800980"/>
          </a:xfrm>
          <a:prstGeom prst="rect">
            <a:avLst/>
          </a:prstGeom>
        </p:spPr>
      </p:pic>
    </p:spTree>
    <p:extLst>
      <p:ext uri="{BB962C8B-B14F-4D97-AF65-F5344CB8AC3E}">
        <p14:creationId xmlns:p14="http://schemas.microsoft.com/office/powerpoint/2010/main" val="10358600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26D02A-7C19-452B-B6BE-F4D7952B09FA}"/>
              </a:ext>
            </a:extLst>
          </p:cNvPr>
          <p:cNvSpPr>
            <a:spLocks noGrp="1"/>
          </p:cNvSpPr>
          <p:nvPr>
            <p:ph type="title"/>
          </p:nvPr>
        </p:nvSpPr>
        <p:spPr/>
        <p:txBody>
          <a:bodyPr/>
          <a:lstStyle/>
          <a:p>
            <a:r>
              <a:rPr lang="en-AU" u="sng" dirty="0"/>
              <a:t>THE TESLA</a:t>
            </a:r>
          </a:p>
        </p:txBody>
      </p:sp>
      <p:pic>
        <p:nvPicPr>
          <p:cNvPr id="11" name="Picture 10">
            <a:extLst>
              <a:ext uri="{FF2B5EF4-FFF2-40B4-BE49-F238E27FC236}">
                <a16:creationId xmlns:a16="http://schemas.microsoft.com/office/drawing/2014/main" id="{92CA97A9-B373-4057-A3CB-CD4939787AF5}"/>
              </a:ext>
            </a:extLst>
          </p:cNvPr>
          <p:cNvPicPr>
            <a:picLocks noChangeAspect="1"/>
          </p:cNvPicPr>
          <p:nvPr/>
        </p:nvPicPr>
        <p:blipFill>
          <a:blip r:embed="rId2"/>
          <a:stretch>
            <a:fillRect/>
          </a:stretch>
        </p:blipFill>
        <p:spPr>
          <a:xfrm>
            <a:off x="1109080" y="2374644"/>
            <a:ext cx="10020300" cy="4186026"/>
          </a:xfrm>
          <a:prstGeom prst="rect">
            <a:avLst/>
          </a:prstGeom>
        </p:spPr>
      </p:pic>
      <p:pic>
        <p:nvPicPr>
          <p:cNvPr id="14" name="Picture 13">
            <a:extLst>
              <a:ext uri="{FF2B5EF4-FFF2-40B4-BE49-F238E27FC236}">
                <a16:creationId xmlns:a16="http://schemas.microsoft.com/office/drawing/2014/main" id="{1BAADCB9-3975-44C2-A529-7D69F46E4976}"/>
              </a:ext>
            </a:extLst>
          </p:cNvPr>
          <p:cNvPicPr>
            <a:picLocks noChangeAspect="1"/>
          </p:cNvPicPr>
          <p:nvPr/>
        </p:nvPicPr>
        <p:blipFill>
          <a:blip r:embed="rId3"/>
          <a:stretch>
            <a:fillRect/>
          </a:stretch>
        </p:blipFill>
        <p:spPr>
          <a:xfrm>
            <a:off x="1109079" y="1496108"/>
            <a:ext cx="10020300" cy="781050"/>
          </a:xfrm>
          <a:prstGeom prst="rect">
            <a:avLst/>
          </a:prstGeom>
        </p:spPr>
      </p:pic>
    </p:spTree>
    <p:extLst>
      <p:ext uri="{BB962C8B-B14F-4D97-AF65-F5344CB8AC3E}">
        <p14:creationId xmlns:p14="http://schemas.microsoft.com/office/powerpoint/2010/main" val="2725787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26D02A-7C19-452B-B6BE-F4D7952B09FA}"/>
              </a:ext>
            </a:extLst>
          </p:cNvPr>
          <p:cNvSpPr>
            <a:spLocks noGrp="1"/>
          </p:cNvSpPr>
          <p:nvPr>
            <p:ph type="title"/>
          </p:nvPr>
        </p:nvSpPr>
        <p:spPr/>
        <p:txBody>
          <a:bodyPr/>
          <a:lstStyle/>
          <a:p>
            <a:r>
              <a:rPr lang="en-AU" u="sng" dirty="0"/>
              <a:t>FERROMAGNETISM</a:t>
            </a:r>
          </a:p>
        </p:txBody>
      </p:sp>
      <p:sp>
        <p:nvSpPr>
          <p:cNvPr id="3" name="Content Placeholder 2">
            <a:extLst>
              <a:ext uri="{FF2B5EF4-FFF2-40B4-BE49-F238E27FC236}">
                <a16:creationId xmlns:a16="http://schemas.microsoft.com/office/drawing/2014/main" id="{A7C00472-8558-4D65-AAC5-C95E0F7C0B05}"/>
              </a:ext>
            </a:extLst>
          </p:cNvPr>
          <p:cNvSpPr>
            <a:spLocks noGrp="1"/>
          </p:cNvSpPr>
          <p:nvPr>
            <p:ph idx="1"/>
          </p:nvPr>
        </p:nvSpPr>
        <p:spPr>
          <a:xfrm>
            <a:off x="838200" y="1825625"/>
            <a:ext cx="10515600" cy="4557420"/>
          </a:xfrm>
        </p:spPr>
        <p:txBody>
          <a:bodyPr>
            <a:normAutofit fontScale="92500" lnSpcReduction="20000"/>
          </a:bodyPr>
          <a:lstStyle/>
          <a:p>
            <a:r>
              <a:rPr lang="en-AU" i="0" dirty="0">
                <a:effectLst/>
              </a:rPr>
              <a:t>In </a:t>
            </a:r>
            <a:r>
              <a:rPr lang="en-AU" dirty="0"/>
              <a:t>P</a:t>
            </a:r>
            <a:r>
              <a:rPr lang="en-AU" i="0" u="none" strike="noStrike" dirty="0">
                <a:effectLst/>
              </a:rPr>
              <a:t>hysics</a:t>
            </a:r>
            <a:r>
              <a:rPr lang="en-AU" i="0" dirty="0">
                <a:effectLst/>
              </a:rPr>
              <a:t>, several different types of </a:t>
            </a:r>
            <a:r>
              <a:rPr lang="en-AU" i="0" u="none" strike="noStrike" dirty="0">
                <a:effectLst/>
              </a:rPr>
              <a:t>magnetism</a:t>
            </a:r>
            <a:r>
              <a:rPr lang="en-AU" i="0" dirty="0">
                <a:effectLst/>
              </a:rPr>
              <a:t> are distinguished. Ferromagnetism is the strongest type.</a:t>
            </a:r>
          </a:p>
          <a:p>
            <a:r>
              <a:rPr lang="en-AU" i="0" dirty="0">
                <a:effectLst/>
              </a:rPr>
              <a:t>Permanent magnets are either ferromagnetic or ferrimagnetic. Ferromagnetic materials have a </a:t>
            </a:r>
            <a:r>
              <a:rPr lang="en-AU" i="0" u="none" strike="noStrike" dirty="0">
                <a:effectLst/>
              </a:rPr>
              <a:t>magnetic permeability (</a:t>
            </a:r>
            <a:r>
              <a:rPr lang="el-GR" b="0" i="1" dirty="0">
                <a:solidFill>
                  <a:srgbClr val="202122"/>
                </a:solidFill>
                <a:effectLst/>
                <a:latin typeface="Arial" panose="020B0604020202020204" pitchFamily="34" charset="0"/>
              </a:rPr>
              <a:t>μ</a:t>
            </a:r>
            <a:r>
              <a:rPr lang="en-AU" i="0" u="none" strike="noStrike" dirty="0">
                <a:effectLst/>
              </a:rPr>
              <a:t>)</a:t>
            </a:r>
            <a:r>
              <a:rPr lang="en-AU" i="0" dirty="0">
                <a:effectLst/>
              </a:rPr>
              <a:t> significantly greater than </a:t>
            </a:r>
            <a:r>
              <a:rPr lang="el-GR" b="0" i="1" dirty="0">
                <a:solidFill>
                  <a:srgbClr val="202122"/>
                </a:solidFill>
                <a:effectLst/>
                <a:latin typeface="Arial" panose="020B0604020202020204" pitchFamily="34" charset="0"/>
              </a:rPr>
              <a:t>μ</a:t>
            </a:r>
            <a:r>
              <a:rPr lang="el-GR" b="0" i="0" baseline="-25000" dirty="0">
                <a:solidFill>
                  <a:srgbClr val="202122"/>
                </a:solidFill>
                <a:effectLst/>
                <a:latin typeface="Arial" panose="020B0604020202020204" pitchFamily="34" charset="0"/>
              </a:rPr>
              <a:t>0</a:t>
            </a:r>
            <a:r>
              <a:rPr lang="en-AU" i="0" dirty="0">
                <a:effectLst/>
              </a:rPr>
              <a:t>.</a:t>
            </a:r>
          </a:p>
          <a:p>
            <a:r>
              <a:rPr lang="en-AU" i="0" dirty="0">
                <a:effectLst/>
              </a:rPr>
              <a:t>Only a few substances are ferromagnetic. The most common are </a:t>
            </a:r>
            <a:r>
              <a:rPr lang="en-AU" dirty="0"/>
              <a:t>I</a:t>
            </a:r>
            <a:r>
              <a:rPr lang="en-AU" i="0" u="none" strike="noStrike" dirty="0">
                <a:effectLst/>
              </a:rPr>
              <a:t>ron</a:t>
            </a:r>
            <a:r>
              <a:rPr lang="en-AU" i="0" dirty="0">
                <a:effectLst/>
              </a:rPr>
              <a:t>, </a:t>
            </a:r>
            <a:r>
              <a:rPr lang="en-AU" dirty="0"/>
              <a:t>C</a:t>
            </a:r>
            <a:r>
              <a:rPr lang="en-AU" i="0" u="none" strike="noStrike" dirty="0">
                <a:effectLst/>
              </a:rPr>
              <a:t>obalt</a:t>
            </a:r>
            <a:r>
              <a:rPr lang="en-AU" i="0" dirty="0">
                <a:effectLst/>
              </a:rPr>
              <a:t>, </a:t>
            </a:r>
            <a:r>
              <a:rPr lang="en-AU" dirty="0"/>
              <a:t>N</a:t>
            </a:r>
            <a:r>
              <a:rPr lang="en-AU" i="0" u="none" strike="noStrike" dirty="0">
                <a:effectLst/>
              </a:rPr>
              <a:t>ickel</a:t>
            </a:r>
            <a:r>
              <a:rPr lang="en-AU" u="none" strike="noStrike" dirty="0"/>
              <a:t> </a:t>
            </a:r>
            <a:r>
              <a:rPr lang="en-AU" i="0" dirty="0">
                <a:effectLst/>
              </a:rPr>
              <a:t>and most of their alloys, and some compounds of </a:t>
            </a:r>
            <a:r>
              <a:rPr lang="en-AU" i="0" u="none" strike="noStrike" dirty="0">
                <a:effectLst/>
              </a:rPr>
              <a:t>rare earth metals</a:t>
            </a:r>
            <a:r>
              <a:rPr lang="en-AU" i="0" dirty="0">
                <a:effectLst/>
              </a:rPr>
              <a:t>.</a:t>
            </a:r>
          </a:p>
          <a:p>
            <a:r>
              <a:rPr lang="en-AU" i="0" dirty="0">
                <a:effectLst/>
              </a:rPr>
              <a:t>Ferromagnetic materials can be divided into magnetically "soft" materials which can be magnetized but do not tend to stay magnetized (i.e. </a:t>
            </a:r>
            <a:r>
              <a:rPr lang="en-AU" i="0" u="none" strike="noStrike" dirty="0">
                <a:effectLst/>
              </a:rPr>
              <a:t>annealed</a:t>
            </a:r>
            <a:r>
              <a:rPr lang="en-AU" i="0" dirty="0">
                <a:effectLst/>
              </a:rPr>
              <a:t> </a:t>
            </a:r>
            <a:r>
              <a:rPr lang="en-AU" i="0" u="none" strike="noStrike" dirty="0">
                <a:effectLst/>
              </a:rPr>
              <a:t>iron</a:t>
            </a:r>
            <a:r>
              <a:rPr lang="en-AU" u="none" strike="noStrike" dirty="0"/>
              <a:t>)</a:t>
            </a:r>
            <a:r>
              <a:rPr lang="en-AU" i="0" dirty="0">
                <a:effectLst/>
              </a:rPr>
              <a:t>, and magnetically "hard" materials, which do tend to stay magnetized. Permanent magnets are made from "hard" ferromagnetic materials such as </a:t>
            </a:r>
            <a:r>
              <a:rPr lang="en-AU" i="0" u="none" strike="noStrike" dirty="0">
                <a:effectLst/>
              </a:rPr>
              <a:t>alnico</a:t>
            </a:r>
            <a:r>
              <a:rPr lang="en-AU" u="none" strike="noStrike" dirty="0"/>
              <a:t>.</a:t>
            </a:r>
            <a:endParaRPr lang="en-AU" dirty="0"/>
          </a:p>
        </p:txBody>
      </p:sp>
    </p:spTree>
    <p:extLst>
      <p:ext uri="{BB962C8B-B14F-4D97-AF65-F5344CB8AC3E}">
        <p14:creationId xmlns:p14="http://schemas.microsoft.com/office/powerpoint/2010/main" val="41803599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26D02A-7C19-452B-B6BE-F4D7952B09FA}"/>
              </a:ext>
            </a:extLst>
          </p:cNvPr>
          <p:cNvSpPr>
            <a:spLocks noGrp="1"/>
          </p:cNvSpPr>
          <p:nvPr>
            <p:ph type="title"/>
          </p:nvPr>
        </p:nvSpPr>
        <p:spPr/>
        <p:txBody>
          <a:bodyPr/>
          <a:lstStyle/>
          <a:p>
            <a:r>
              <a:rPr lang="en-AU" u="sng" dirty="0"/>
              <a:t>PARAMAGNETISM</a:t>
            </a:r>
          </a:p>
        </p:txBody>
      </p:sp>
      <p:sp>
        <p:nvSpPr>
          <p:cNvPr id="3" name="Content Placeholder 2">
            <a:extLst>
              <a:ext uri="{FF2B5EF4-FFF2-40B4-BE49-F238E27FC236}">
                <a16:creationId xmlns:a16="http://schemas.microsoft.com/office/drawing/2014/main" id="{A7C00472-8558-4D65-AAC5-C95E0F7C0B05}"/>
              </a:ext>
            </a:extLst>
          </p:cNvPr>
          <p:cNvSpPr>
            <a:spLocks noGrp="1"/>
          </p:cNvSpPr>
          <p:nvPr>
            <p:ph idx="1"/>
          </p:nvPr>
        </p:nvSpPr>
        <p:spPr>
          <a:xfrm>
            <a:off x="838200" y="1576872"/>
            <a:ext cx="10515600" cy="5010539"/>
          </a:xfrm>
        </p:spPr>
        <p:txBody>
          <a:bodyPr>
            <a:normAutofit fontScale="85000" lnSpcReduction="20000"/>
          </a:bodyPr>
          <a:lstStyle/>
          <a:p>
            <a:pPr algn="l"/>
            <a:r>
              <a:rPr lang="en-AU" i="0" dirty="0">
                <a:effectLst/>
              </a:rPr>
              <a:t>Paramagnetism is a form of </a:t>
            </a:r>
            <a:r>
              <a:rPr lang="en-AU" i="0" u="none" strike="noStrike" dirty="0">
                <a:effectLst/>
              </a:rPr>
              <a:t>magnetism</a:t>
            </a:r>
            <a:r>
              <a:rPr lang="en-AU" i="0" dirty="0">
                <a:effectLst/>
              </a:rPr>
              <a:t> whereby some materials are </a:t>
            </a:r>
            <a:r>
              <a:rPr lang="en-AU" i="1" u="sng" dirty="0">
                <a:effectLst/>
              </a:rPr>
              <a:t>weakly attracted</a:t>
            </a:r>
            <a:r>
              <a:rPr lang="en-AU" i="0" dirty="0">
                <a:effectLst/>
              </a:rPr>
              <a:t> by an externally applied </a:t>
            </a:r>
            <a:r>
              <a:rPr lang="en-AU" i="0" u="none" strike="noStrike" dirty="0">
                <a:effectLst/>
              </a:rPr>
              <a:t>magnetic field</a:t>
            </a:r>
            <a:r>
              <a:rPr lang="en-AU" i="0" dirty="0">
                <a:effectLst/>
              </a:rPr>
              <a:t>, and form internal, </a:t>
            </a:r>
            <a:r>
              <a:rPr lang="en-AU" i="0" u="none" strike="noStrike" dirty="0">
                <a:effectLst/>
              </a:rPr>
              <a:t>induced magnetic fields</a:t>
            </a:r>
            <a:r>
              <a:rPr lang="en-AU" i="0" dirty="0">
                <a:effectLst/>
              </a:rPr>
              <a:t> in the direction of the applied magnetic field.</a:t>
            </a:r>
          </a:p>
          <a:p>
            <a:pPr algn="l"/>
            <a:r>
              <a:rPr lang="en-AU" i="0" dirty="0">
                <a:effectLst/>
              </a:rPr>
              <a:t>Paramagnetic materials have a </a:t>
            </a:r>
            <a:r>
              <a:rPr lang="en-AU" i="0" u="none" strike="noStrike" dirty="0">
                <a:effectLst/>
              </a:rPr>
              <a:t>magnetic permeability (</a:t>
            </a:r>
            <a:r>
              <a:rPr lang="el-GR" b="0" i="1" dirty="0">
                <a:solidFill>
                  <a:srgbClr val="202122"/>
                </a:solidFill>
                <a:effectLst/>
                <a:latin typeface="Arial" panose="020B0604020202020204" pitchFamily="34" charset="0"/>
              </a:rPr>
              <a:t>μ</a:t>
            </a:r>
            <a:r>
              <a:rPr lang="en-AU" i="0" u="none" strike="noStrike" dirty="0">
                <a:effectLst/>
              </a:rPr>
              <a:t>)</a:t>
            </a:r>
            <a:r>
              <a:rPr lang="en-AU" i="0" dirty="0">
                <a:effectLst/>
              </a:rPr>
              <a:t> slightly greater than </a:t>
            </a:r>
            <a:r>
              <a:rPr lang="el-GR" b="0" i="1" dirty="0">
                <a:solidFill>
                  <a:srgbClr val="202122"/>
                </a:solidFill>
                <a:effectLst/>
                <a:latin typeface="Arial" panose="020B0604020202020204" pitchFamily="34" charset="0"/>
              </a:rPr>
              <a:t>μ</a:t>
            </a:r>
            <a:r>
              <a:rPr lang="el-GR" b="0" i="0" baseline="-25000" dirty="0">
                <a:solidFill>
                  <a:srgbClr val="202122"/>
                </a:solidFill>
                <a:effectLst/>
                <a:latin typeface="Arial" panose="020B0604020202020204" pitchFamily="34" charset="0"/>
              </a:rPr>
              <a:t>0</a:t>
            </a:r>
            <a:r>
              <a:rPr lang="en-AU" i="0" dirty="0">
                <a:effectLst/>
              </a:rPr>
              <a:t>.</a:t>
            </a:r>
          </a:p>
          <a:p>
            <a:r>
              <a:rPr lang="en-AU" i="0" dirty="0">
                <a:effectLst/>
              </a:rPr>
              <a:t>Paramagnetism is due to the presence of </a:t>
            </a:r>
            <a:r>
              <a:rPr lang="en-AU" i="0" u="none" strike="noStrike" dirty="0">
                <a:effectLst/>
              </a:rPr>
              <a:t>unpaired electrons</a:t>
            </a:r>
            <a:r>
              <a:rPr lang="en-AU" i="0" dirty="0">
                <a:effectLst/>
              </a:rPr>
              <a:t> in the material. Most atoms with incompletely filled </a:t>
            </a:r>
            <a:r>
              <a:rPr lang="en-AU" i="0" u="none" strike="noStrike" dirty="0">
                <a:effectLst/>
              </a:rPr>
              <a:t>atomic orbitals</a:t>
            </a:r>
            <a:r>
              <a:rPr lang="en-AU" i="0" dirty="0">
                <a:effectLst/>
              </a:rPr>
              <a:t> are paramagnetic, although exceptions do exist, such as Copper. Paramagnetic materials include </a:t>
            </a:r>
            <a:r>
              <a:rPr lang="en-AU" i="0" u="none" strike="noStrike" dirty="0">
                <a:effectLst/>
              </a:rPr>
              <a:t>Aluminium</a:t>
            </a:r>
            <a:r>
              <a:rPr lang="en-AU" i="0" dirty="0">
                <a:effectLst/>
              </a:rPr>
              <a:t>, </a:t>
            </a:r>
            <a:r>
              <a:rPr lang="en-AU" i="0" u="none" strike="noStrike" dirty="0">
                <a:effectLst/>
              </a:rPr>
              <a:t>Oxygen</a:t>
            </a:r>
            <a:r>
              <a:rPr lang="en-AU" i="0" dirty="0">
                <a:effectLst/>
              </a:rPr>
              <a:t>, </a:t>
            </a:r>
            <a:r>
              <a:rPr lang="en-AU" i="0" u="none" strike="noStrike" dirty="0">
                <a:effectLst/>
              </a:rPr>
              <a:t>Titanium</a:t>
            </a:r>
            <a:r>
              <a:rPr lang="en-AU" i="0" dirty="0">
                <a:effectLst/>
              </a:rPr>
              <a:t>, and </a:t>
            </a:r>
            <a:r>
              <a:rPr lang="en-AU" i="0" u="none" strike="noStrike" dirty="0">
                <a:effectLst/>
              </a:rPr>
              <a:t>Iron (II) oxide</a:t>
            </a:r>
            <a:r>
              <a:rPr lang="en-AU" i="0" dirty="0">
                <a:effectLst/>
              </a:rPr>
              <a:t> (FeO).</a:t>
            </a:r>
          </a:p>
          <a:p>
            <a:pPr algn="l"/>
            <a:r>
              <a:rPr lang="en-AU" i="0" dirty="0">
                <a:effectLst/>
              </a:rPr>
              <a:t>Due to their </a:t>
            </a:r>
            <a:r>
              <a:rPr lang="en-AU" i="0" u="none" strike="noStrike" dirty="0">
                <a:effectLst/>
              </a:rPr>
              <a:t>spin (a quantum property)</a:t>
            </a:r>
            <a:r>
              <a:rPr lang="en-AU" i="0" dirty="0">
                <a:effectLst/>
              </a:rPr>
              <a:t>, unpaired electrons have a </a:t>
            </a:r>
            <a:r>
              <a:rPr lang="en-AU" i="0" u="none" strike="noStrike" dirty="0">
                <a:effectLst/>
              </a:rPr>
              <a:t>magnetic dipole moment</a:t>
            </a:r>
            <a:r>
              <a:rPr lang="en-AU" i="0" dirty="0">
                <a:effectLst/>
              </a:rPr>
              <a:t> and act like tiny magnets. An external magnetic field causes a small fraction of the electrons' spins to align parallel to the field, causing a net attraction.</a:t>
            </a:r>
          </a:p>
          <a:p>
            <a:pPr algn="l"/>
            <a:r>
              <a:rPr lang="en-AU" i="0" dirty="0">
                <a:effectLst/>
              </a:rPr>
              <a:t>Unlike </a:t>
            </a:r>
            <a:r>
              <a:rPr lang="en-AU" i="0" u="none" strike="noStrike" dirty="0">
                <a:effectLst/>
              </a:rPr>
              <a:t>ferromagnets</a:t>
            </a:r>
            <a:r>
              <a:rPr lang="en-AU" i="0" dirty="0">
                <a:effectLst/>
              </a:rPr>
              <a:t>, paramagnets do not retain any magnetization in the absence of an externally applied magnetic field because </a:t>
            </a:r>
            <a:r>
              <a:rPr lang="en-AU" i="0" u="none" strike="noStrike" dirty="0">
                <a:effectLst/>
              </a:rPr>
              <a:t>thermal motion</a:t>
            </a:r>
            <a:r>
              <a:rPr lang="en-AU" i="0" dirty="0">
                <a:effectLst/>
              </a:rPr>
              <a:t> randomizes the spin orientations. Thus the total magnetization drops to zero when the applied field is removed.</a:t>
            </a:r>
          </a:p>
        </p:txBody>
      </p:sp>
    </p:spTree>
    <p:extLst>
      <p:ext uri="{BB962C8B-B14F-4D97-AF65-F5344CB8AC3E}">
        <p14:creationId xmlns:p14="http://schemas.microsoft.com/office/powerpoint/2010/main" val="28728832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26D02A-7C19-452B-B6BE-F4D7952B09FA}"/>
              </a:ext>
            </a:extLst>
          </p:cNvPr>
          <p:cNvSpPr>
            <a:spLocks noGrp="1"/>
          </p:cNvSpPr>
          <p:nvPr>
            <p:ph type="title"/>
          </p:nvPr>
        </p:nvSpPr>
        <p:spPr/>
        <p:txBody>
          <a:bodyPr/>
          <a:lstStyle/>
          <a:p>
            <a:r>
              <a:rPr lang="en-AU" u="sng" dirty="0"/>
              <a:t>DIAMAGNETISM</a:t>
            </a:r>
          </a:p>
        </p:txBody>
      </p:sp>
      <p:sp>
        <p:nvSpPr>
          <p:cNvPr id="3" name="Content Placeholder 2">
            <a:extLst>
              <a:ext uri="{FF2B5EF4-FFF2-40B4-BE49-F238E27FC236}">
                <a16:creationId xmlns:a16="http://schemas.microsoft.com/office/drawing/2014/main" id="{A7C00472-8558-4D65-AAC5-C95E0F7C0B05}"/>
              </a:ext>
            </a:extLst>
          </p:cNvPr>
          <p:cNvSpPr>
            <a:spLocks noGrp="1"/>
          </p:cNvSpPr>
          <p:nvPr>
            <p:ph idx="1"/>
          </p:nvPr>
        </p:nvSpPr>
        <p:spPr>
          <a:xfrm>
            <a:off x="838200" y="1576872"/>
            <a:ext cx="10515600" cy="5010539"/>
          </a:xfrm>
        </p:spPr>
        <p:txBody>
          <a:bodyPr>
            <a:normAutofit fontScale="92500" lnSpcReduction="20000"/>
          </a:bodyPr>
          <a:lstStyle/>
          <a:p>
            <a:pPr algn="l"/>
            <a:r>
              <a:rPr lang="en-AU" i="0" dirty="0">
                <a:effectLst/>
              </a:rPr>
              <a:t>Diamagnetic materials are </a:t>
            </a:r>
            <a:r>
              <a:rPr lang="en-AU" i="1" u="sng" dirty="0">
                <a:effectLst/>
              </a:rPr>
              <a:t>repelled</a:t>
            </a:r>
            <a:r>
              <a:rPr lang="en-AU" i="0" dirty="0">
                <a:effectLst/>
              </a:rPr>
              <a:t> by a magnetic field; an applied magnetic field creates an induced magnetic field in them in the opposite direction, causing a repulsive force.</a:t>
            </a:r>
          </a:p>
          <a:p>
            <a:pPr algn="l"/>
            <a:r>
              <a:rPr lang="en-AU" i="0" dirty="0">
                <a:effectLst/>
              </a:rPr>
              <a:t>The magnetic permeability of diamagnetic materials is less than the permeability of vacuum, μ</a:t>
            </a:r>
            <a:r>
              <a:rPr lang="en-AU" i="0" baseline="-25000" dirty="0">
                <a:effectLst/>
              </a:rPr>
              <a:t>0</a:t>
            </a:r>
            <a:r>
              <a:rPr lang="en-AU" i="0" dirty="0">
                <a:effectLst/>
              </a:rPr>
              <a:t>. In most materials, diamagnetism is a weak effect which can be detected only by sensitive laboratory instruments, but a superconductor acts as a strong diamagnet because it repels a magnetic field entirely from its interior.</a:t>
            </a:r>
          </a:p>
          <a:p>
            <a:pPr algn="l"/>
            <a:r>
              <a:rPr lang="en-AU" i="0" dirty="0">
                <a:effectLst/>
              </a:rPr>
              <a:t>A simple rule of thumb is used in chemistry to determine whether a particle (atom, ion, or molecule) is paramagnetic or diamagnetic: </a:t>
            </a:r>
            <a:r>
              <a:rPr lang="en-AU" i="1" dirty="0">
                <a:effectLst/>
              </a:rPr>
              <a:t>If all electrons in the particle are </a:t>
            </a:r>
            <a:r>
              <a:rPr lang="en-AU" i="1" u="sng" dirty="0">
                <a:effectLst/>
              </a:rPr>
              <a:t>paired</a:t>
            </a:r>
            <a:r>
              <a:rPr lang="en-AU" i="1" dirty="0">
                <a:effectLst/>
              </a:rPr>
              <a:t>, then the substance made of this particle is </a:t>
            </a:r>
            <a:r>
              <a:rPr lang="en-AU" i="1" u="sng" dirty="0">
                <a:effectLst/>
              </a:rPr>
              <a:t>diamagnetic</a:t>
            </a:r>
            <a:r>
              <a:rPr lang="en-AU" i="1" dirty="0">
                <a:effectLst/>
              </a:rPr>
              <a:t>; If it has </a:t>
            </a:r>
            <a:r>
              <a:rPr lang="en-AU" i="1" u="sng" dirty="0">
                <a:effectLst/>
              </a:rPr>
              <a:t>unpaired</a:t>
            </a:r>
            <a:r>
              <a:rPr lang="en-AU" i="1" dirty="0">
                <a:effectLst/>
              </a:rPr>
              <a:t> electrons, then the substance is </a:t>
            </a:r>
            <a:r>
              <a:rPr lang="en-AU" i="1" u="sng" dirty="0">
                <a:effectLst/>
              </a:rPr>
              <a:t>paramagnetic</a:t>
            </a:r>
            <a:r>
              <a:rPr lang="en-AU" i="1" dirty="0">
                <a:effectLst/>
              </a:rPr>
              <a:t>.</a:t>
            </a:r>
          </a:p>
          <a:p>
            <a:pPr algn="l"/>
            <a:r>
              <a:rPr lang="en-AU" b="0" i="0" dirty="0">
                <a:effectLst/>
              </a:rPr>
              <a:t>Diamagnetic materials are those that some people generally think of as </a:t>
            </a:r>
            <a:r>
              <a:rPr lang="en-AU" b="0" i="1" dirty="0">
                <a:effectLst/>
              </a:rPr>
              <a:t>non-magnetic</a:t>
            </a:r>
            <a:r>
              <a:rPr lang="en-AU" b="0" i="0" dirty="0">
                <a:effectLst/>
              </a:rPr>
              <a:t>, and include </a:t>
            </a:r>
            <a:r>
              <a:rPr lang="en-AU" b="0" i="0" u="none" strike="noStrike" dirty="0">
                <a:effectLst/>
              </a:rPr>
              <a:t>water</a:t>
            </a:r>
            <a:r>
              <a:rPr lang="en-AU" b="0" i="0" dirty="0">
                <a:effectLst/>
              </a:rPr>
              <a:t>, </a:t>
            </a:r>
            <a:r>
              <a:rPr lang="en-AU" b="0" i="0" u="none" strike="noStrike" dirty="0">
                <a:effectLst/>
              </a:rPr>
              <a:t>wood</a:t>
            </a:r>
            <a:r>
              <a:rPr lang="en-AU" b="0" i="0" dirty="0">
                <a:effectLst/>
              </a:rPr>
              <a:t>, petroleum, some plastics, and many metals including </a:t>
            </a:r>
            <a:r>
              <a:rPr lang="en-AU" b="0" i="0" u="none" strike="noStrike" dirty="0">
                <a:effectLst/>
              </a:rPr>
              <a:t>Copper</a:t>
            </a:r>
            <a:r>
              <a:rPr lang="en-AU" b="0" i="0" dirty="0">
                <a:effectLst/>
              </a:rPr>
              <a:t>, M</a:t>
            </a:r>
            <a:r>
              <a:rPr lang="en-AU" b="0" i="0" u="none" strike="noStrike" dirty="0">
                <a:effectLst/>
              </a:rPr>
              <a:t>ercury</a:t>
            </a:r>
            <a:r>
              <a:rPr lang="en-AU" b="0" i="0" dirty="0">
                <a:effectLst/>
              </a:rPr>
              <a:t>, G</a:t>
            </a:r>
            <a:r>
              <a:rPr lang="en-AU" b="0" i="0" u="none" strike="noStrike" dirty="0">
                <a:effectLst/>
              </a:rPr>
              <a:t>old</a:t>
            </a:r>
            <a:r>
              <a:rPr lang="en-AU" b="0" i="0" dirty="0">
                <a:effectLst/>
              </a:rPr>
              <a:t> and </a:t>
            </a:r>
            <a:r>
              <a:rPr lang="en-AU" dirty="0"/>
              <a:t>B</a:t>
            </a:r>
            <a:r>
              <a:rPr lang="en-AU" b="0" i="0" u="none" strike="noStrike" dirty="0">
                <a:effectLst/>
              </a:rPr>
              <a:t>ismuth</a:t>
            </a:r>
            <a:r>
              <a:rPr lang="en-AU" b="0" i="0" dirty="0">
                <a:effectLst/>
              </a:rPr>
              <a:t>.</a:t>
            </a:r>
            <a:endParaRPr lang="en-AU" i="0" dirty="0">
              <a:effectLst/>
            </a:endParaRPr>
          </a:p>
        </p:txBody>
      </p:sp>
    </p:spTree>
    <p:extLst>
      <p:ext uri="{BB962C8B-B14F-4D97-AF65-F5344CB8AC3E}">
        <p14:creationId xmlns:p14="http://schemas.microsoft.com/office/powerpoint/2010/main" val="8887618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NETHERLANDS - BRITISH &amp; DUTCH SCIENTISTS MAKE FROG FLOAT IN MID-AIR">
            <a:hlinkClick r:id="" action="ppaction://media"/>
            <a:extLst>
              <a:ext uri="{FF2B5EF4-FFF2-40B4-BE49-F238E27FC236}">
                <a16:creationId xmlns:a16="http://schemas.microsoft.com/office/drawing/2014/main" id="{D603A285-0964-4AD1-98F7-5ABCB988D0DA}"/>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1214512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802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26D02A-7C19-452B-B6BE-F4D7952B09FA}"/>
              </a:ext>
            </a:extLst>
          </p:cNvPr>
          <p:cNvSpPr>
            <a:spLocks noGrp="1"/>
          </p:cNvSpPr>
          <p:nvPr>
            <p:ph type="title"/>
          </p:nvPr>
        </p:nvSpPr>
        <p:spPr/>
        <p:txBody>
          <a:bodyPr/>
          <a:lstStyle/>
          <a:p>
            <a:r>
              <a:rPr lang="en-AU" u="sng" dirty="0"/>
              <a:t>CURRENT-CARRYING WIRES</a:t>
            </a:r>
          </a:p>
        </p:txBody>
      </p:sp>
      <p:sp>
        <p:nvSpPr>
          <p:cNvPr id="3" name="Content Placeholder 2">
            <a:extLst>
              <a:ext uri="{FF2B5EF4-FFF2-40B4-BE49-F238E27FC236}">
                <a16:creationId xmlns:a16="http://schemas.microsoft.com/office/drawing/2014/main" id="{A7C00472-8558-4D65-AAC5-C95E0F7C0B05}"/>
              </a:ext>
            </a:extLst>
          </p:cNvPr>
          <p:cNvSpPr>
            <a:spLocks noGrp="1"/>
          </p:cNvSpPr>
          <p:nvPr>
            <p:ph idx="1"/>
          </p:nvPr>
        </p:nvSpPr>
        <p:spPr>
          <a:xfrm>
            <a:off x="838200" y="1825625"/>
            <a:ext cx="6583532" cy="2249225"/>
          </a:xfrm>
        </p:spPr>
        <p:txBody>
          <a:bodyPr>
            <a:normAutofit/>
          </a:bodyPr>
          <a:lstStyle/>
          <a:p>
            <a:r>
              <a:rPr lang="en-AU" dirty="0"/>
              <a:t>The direction of the field can be found using the ‘Right-Hand Screw Rule’ (a.k.a. the ‘Right-Hand Grip Rule’).</a:t>
            </a:r>
          </a:p>
        </p:txBody>
      </p:sp>
      <p:pic>
        <p:nvPicPr>
          <p:cNvPr id="4" name="Picture 3">
            <a:extLst>
              <a:ext uri="{FF2B5EF4-FFF2-40B4-BE49-F238E27FC236}">
                <a16:creationId xmlns:a16="http://schemas.microsoft.com/office/drawing/2014/main" id="{AF9DD10E-51BC-4149-8D38-1A1C4B6D76F5}"/>
              </a:ext>
            </a:extLst>
          </p:cNvPr>
          <p:cNvPicPr>
            <a:picLocks noChangeAspect="1"/>
          </p:cNvPicPr>
          <p:nvPr/>
        </p:nvPicPr>
        <p:blipFill>
          <a:blip r:embed="rId3"/>
          <a:stretch>
            <a:fillRect/>
          </a:stretch>
        </p:blipFill>
        <p:spPr>
          <a:xfrm>
            <a:off x="836392" y="3688976"/>
            <a:ext cx="3871185" cy="2471506"/>
          </a:xfrm>
          <a:prstGeom prst="rect">
            <a:avLst/>
          </a:prstGeom>
        </p:spPr>
      </p:pic>
      <p:pic>
        <p:nvPicPr>
          <p:cNvPr id="8" name="Picture 7">
            <a:extLst>
              <a:ext uri="{FF2B5EF4-FFF2-40B4-BE49-F238E27FC236}">
                <a16:creationId xmlns:a16="http://schemas.microsoft.com/office/drawing/2014/main" id="{01176FDB-DE42-4DFD-AA30-22CC860D3971}"/>
              </a:ext>
            </a:extLst>
          </p:cNvPr>
          <p:cNvPicPr>
            <a:picLocks noChangeAspect="1"/>
          </p:cNvPicPr>
          <p:nvPr/>
        </p:nvPicPr>
        <p:blipFill>
          <a:blip r:embed="rId4"/>
          <a:stretch>
            <a:fillRect/>
          </a:stretch>
        </p:blipFill>
        <p:spPr>
          <a:xfrm>
            <a:off x="7657498" y="455363"/>
            <a:ext cx="3963647" cy="6240636"/>
          </a:xfrm>
          <a:prstGeom prst="rect">
            <a:avLst/>
          </a:prstGeom>
        </p:spPr>
      </p:pic>
      <p:sp>
        <p:nvSpPr>
          <p:cNvPr id="6" name="Content Placeholder 2">
            <a:extLst>
              <a:ext uri="{FF2B5EF4-FFF2-40B4-BE49-F238E27FC236}">
                <a16:creationId xmlns:a16="http://schemas.microsoft.com/office/drawing/2014/main" id="{B3CDC85D-9A2E-4AFD-A966-6FDA574CC411}"/>
              </a:ext>
            </a:extLst>
          </p:cNvPr>
          <p:cNvSpPr txBox="1">
            <a:spLocks/>
          </p:cNvSpPr>
          <p:nvPr/>
        </p:nvSpPr>
        <p:spPr>
          <a:xfrm>
            <a:off x="5066341" y="3428999"/>
            <a:ext cx="3346882" cy="198275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AU" sz="1600" dirty="0">
                <a:solidFill>
                  <a:srgbClr val="FF0000"/>
                </a:solidFill>
              </a:rPr>
              <a:t>Note: The field lines (i.e. the concentric circles around the wire) are </a:t>
            </a:r>
            <a:r>
              <a:rPr lang="en-AU" sz="1600" b="1" i="1" u="sng" dirty="0">
                <a:solidFill>
                  <a:srgbClr val="FF0000"/>
                </a:solidFill>
              </a:rPr>
              <a:t>not</a:t>
            </a:r>
            <a:r>
              <a:rPr lang="en-AU" sz="1600" dirty="0">
                <a:solidFill>
                  <a:srgbClr val="FF0000"/>
                </a:solidFill>
              </a:rPr>
              <a:t> evenly spaced apart; they get further apart as the we get further from the wire. This is no accident – according to Ampere’s Law, the field gets weaker further from the wire, hence the field lines are further apart.</a:t>
            </a:r>
          </a:p>
        </p:txBody>
      </p:sp>
      <p:cxnSp>
        <p:nvCxnSpPr>
          <p:cNvPr id="7" name="Straight Arrow Connector 6">
            <a:extLst>
              <a:ext uri="{FF2B5EF4-FFF2-40B4-BE49-F238E27FC236}">
                <a16:creationId xmlns:a16="http://schemas.microsoft.com/office/drawing/2014/main" id="{1C8D597F-FBE2-4065-AAE1-7ED46C094ABB}"/>
              </a:ext>
            </a:extLst>
          </p:cNvPr>
          <p:cNvCxnSpPr>
            <a:cxnSpLocks/>
          </p:cNvCxnSpPr>
          <p:nvPr/>
        </p:nvCxnSpPr>
        <p:spPr>
          <a:xfrm flipV="1">
            <a:off x="8416213" y="2659224"/>
            <a:ext cx="519505" cy="153412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56139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par>
                                <p:cTn id="8" presetID="22" presetClass="entr" presetSubtype="8"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left)">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26D02A-7C19-452B-B6BE-F4D7952B09FA}"/>
              </a:ext>
            </a:extLst>
          </p:cNvPr>
          <p:cNvSpPr>
            <a:spLocks noGrp="1"/>
          </p:cNvSpPr>
          <p:nvPr>
            <p:ph type="title"/>
          </p:nvPr>
        </p:nvSpPr>
        <p:spPr/>
        <p:txBody>
          <a:bodyPr/>
          <a:lstStyle/>
          <a:p>
            <a:r>
              <a:rPr lang="en-AU" u="sng" dirty="0"/>
              <a:t>CURRENT-CARRYING WIRES</a:t>
            </a:r>
          </a:p>
        </p:txBody>
      </p:sp>
      <p:sp>
        <p:nvSpPr>
          <p:cNvPr id="3" name="Content Placeholder 2">
            <a:extLst>
              <a:ext uri="{FF2B5EF4-FFF2-40B4-BE49-F238E27FC236}">
                <a16:creationId xmlns:a16="http://schemas.microsoft.com/office/drawing/2014/main" id="{A7C00472-8558-4D65-AAC5-C95E0F7C0B05}"/>
              </a:ext>
            </a:extLst>
          </p:cNvPr>
          <p:cNvSpPr>
            <a:spLocks noGrp="1"/>
          </p:cNvSpPr>
          <p:nvPr>
            <p:ph idx="1"/>
          </p:nvPr>
        </p:nvSpPr>
        <p:spPr>
          <a:xfrm>
            <a:off x="838200" y="1825625"/>
            <a:ext cx="3234179" cy="2736948"/>
          </a:xfrm>
        </p:spPr>
        <p:txBody>
          <a:bodyPr>
            <a:normAutofit/>
          </a:bodyPr>
          <a:lstStyle/>
          <a:p>
            <a:r>
              <a:rPr lang="en-AU" dirty="0"/>
              <a:t>We can use our ‘Grip Rule’ for 3D fields too…</a:t>
            </a:r>
          </a:p>
          <a:p>
            <a:r>
              <a:rPr lang="en-AU" dirty="0"/>
              <a:t>Dots = Out of Page.</a:t>
            </a:r>
          </a:p>
          <a:p>
            <a:r>
              <a:rPr lang="en-AU" dirty="0"/>
              <a:t>X = Into Page.</a:t>
            </a:r>
          </a:p>
        </p:txBody>
      </p:sp>
      <p:pic>
        <p:nvPicPr>
          <p:cNvPr id="5" name="Picture 4">
            <a:extLst>
              <a:ext uri="{FF2B5EF4-FFF2-40B4-BE49-F238E27FC236}">
                <a16:creationId xmlns:a16="http://schemas.microsoft.com/office/drawing/2014/main" id="{9FF639BD-EAAA-420A-A0D3-379A65FFAE1E}"/>
              </a:ext>
            </a:extLst>
          </p:cNvPr>
          <p:cNvPicPr>
            <a:picLocks noChangeAspect="1"/>
          </p:cNvPicPr>
          <p:nvPr/>
        </p:nvPicPr>
        <p:blipFill>
          <a:blip r:embed="rId3"/>
          <a:stretch>
            <a:fillRect/>
          </a:stretch>
        </p:blipFill>
        <p:spPr>
          <a:xfrm>
            <a:off x="3900820" y="2276530"/>
            <a:ext cx="3520912" cy="4385422"/>
          </a:xfrm>
          <a:prstGeom prst="rect">
            <a:avLst/>
          </a:prstGeom>
        </p:spPr>
      </p:pic>
      <p:pic>
        <p:nvPicPr>
          <p:cNvPr id="6" name="Picture 5">
            <a:extLst>
              <a:ext uri="{FF2B5EF4-FFF2-40B4-BE49-F238E27FC236}">
                <a16:creationId xmlns:a16="http://schemas.microsoft.com/office/drawing/2014/main" id="{320FE711-D1C9-4B92-9531-B86EF378FEE9}"/>
              </a:ext>
            </a:extLst>
          </p:cNvPr>
          <p:cNvPicPr>
            <a:picLocks noChangeAspect="1"/>
          </p:cNvPicPr>
          <p:nvPr/>
        </p:nvPicPr>
        <p:blipFill>
          <a:blip r:embed="rId4"/>
          <a:stretch>
            <a:fillRect/>
          </a:stretch>
        </p:blipFill>
        <p:spPr>
          <a:xfrm>
            <a:off x="7421732" y="1112747"/>
            <a:ext cx="4127827" cy="5675762"/>
          </a:xfrm>
          <a:prstGeom prst="rect">
            <a:avLst/>
          </a:prstGeom>
        </p:spPr>
      </p:pic>
    </p:spTree>
    <p:extLst>
      <p:ext uri="{BB962C8B-B14F-4D97-AF65-F5344CB8AC3E}">
        <p14:creationId xmlns:p14="http://schemas.microsoft.com/office/powerpoint/2010/main" val="22706006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26D02A-7C19-452B-B6BE-F4D7952B09FA}"/>
              </a:ext>
            </a:extLst>
          </p:cNvPr>
          <p:cNvSpPr>
            <a:spLocks noGrp="1"/>
          </p:cNvSpPr>
          <p:nvPr>
            <p:ph type="title"/>
          </p:nvPr>
        </p:nvSpPr>
        <p:spPr/>
        <p:txBody>
          <a:bodyPr/>
          <a:lstStyle/>
          <a:p>
            <a:r>
              <a:rPr lang="en-AU" u="sng" dirty="0"/>
              <a:t>CURRENT-CARRYING WIRES</a:t>
            </a:r>
          </a:p>
        </p:txBody>
      </p:sp>
      <p:sp>
        <p:nvSpPr>
          <p:cNvPr id="3" name="Content Placeholder 2">
            <a:extLst>
              <a:ext uri="{FF2B5EF4-FFF2-40B4-BE49-F238E27FC236}">
                <a16:creationId xmlns:a16="http://schemas.microsoft.com/office/drawing/2014/main" id="{A7C00472-8558-4D65-AAC5-C95E0F7C0B05}"/>
              </a:ext>
            </a:extLst>
          </p:cNvPr>
          <p:cNvSpPr>
            <a:spLocks noGrp="1"/>
          </p:cNvSpPr>
          <p:nvPr>
            <p:ph idx="1"/>
          </p:nvPr>
        </p:nvSpPr>
        <p:spPr>
          <a:xfrm>
            <a:off x="838200" y="1825625"/>
            <a:ext cx="5471780" cy="2249225"/>
          </a:xfrm>
        </p:spPr>
        <p:txBody>
          <a:bodyPr>
            <a:normAutofit/>
          </a:bodyPr>
          <a:lstStyle/>
          <a:p>
            <a:r>
              <a:rPr lang="en-AU" dirty="0"/>
              <a:t>A coil of wire is called a ‘solenoid’. We can use our Grip-Rule here too.</a:t>
            </a:r>
          </a:p>
        </p:txBody>
      </p:sp>
      <p:pic>
        <p:nvPicPr>
          <p:cNvPr id="5" name="Picture 4">
            <a:extLst>
              <a:ext uri="{FF2B5EF4-FFF2-40B4-BE49-F238E27FC236}">
                <a16:creationId xmlns:a16="http://schemas.microsoft.com/office/drawing/2014/main" id="{16684701-D5B5-47AF-81B2-78B67352968F}"/>
              </a:ext>
            </a:extLst>
          </p:cNvPr>
          <p:cNvPicPr>
            <a:picLocks noChangeAspect="1"/>
          </p:cNvPicPr>
          <p:nvPr/>
        </p:nvPicPr>
        <p:blipFill>
          <a:blip r:embed="rId3"/>
          <a:stretch>
            <a:fillRect/>
          </a:stretch>
        </p:blipFill>
        <p:spPr>
          <a:xfrm>
            <a:off x="932468" y="3723235"/>
            <a:ext cx="5043822" cy="2137620"/>
          </a:xfrm>
          <a:prstGeom prst="rect">
            <a:avLst/>
          </a:prstGeom>
        </p:spPr>
      </p:pic>
      <p:pic>
        <p:nvPicPr>
          <p:cNvPr id="6" name="Picture 5">
            <a:extLst>
              <a:ext uri="{FF2B5EF4-FFF2-40B4-BE49-F238E27FC236}">
                <a16:creationId xmlns:a16="http://schemas.microsoft.com/office/drawing/2014/main" id="{308863B6-68AE-4092-892D-47274480DF98}"/>
              </a:ext>
            </a:extLst>
          </p:cNvPr>
          <p:cNvPicPr>
            <a:picLocks noChangeAspect="1"/>
          </p:cNvPicPr>
          <p:nvPr/>
        </p:nvPicPr>
        <p:blipFill>
          <a:blip r:embed="rId4"/>
          <a:stretch>
            <a:fillRect/>
          </a:stretch>
        </p:blipFill>
        <p:spPr>
          <a:xfrm>
            <a:off x="6309980" y="1588111"/>
            <a:ext cx="5323306" cy="4350776"/>
          </a:xfrm>
          <a:prstGeom prst="rect">
            <a:avLst/>
          </a:prstGeom>
        </p:spPr>
      </p:pic>
      <p:sp>
        <p:nvSpPr>
          <p:cNvPr id="9" name="Rectangle 8">
            <a:extLst>
              <a:ext uri="{FF2B5EF4-FFF2-40B4-BE49-F238E27FC236}">
                <a16:creationId xmlns:a16="http://schemas.microsoft.com/office/drawing/2014/main" id="{203CA148-8E73-48FE-A583-B18237B4C9AB}"/>
              </a:ext>
            </a:extLst>
          </p:cNvPr>
          <p:cNvSpPr/>
          <p:nvPr/>
        </p:nvSpPr>
        <p:spPr>
          <a:xfrm>
            <a:off x="6466787" y="5269889"/>
            <a:ext cx="4887013" cy="66899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Tree>
    <p:extLst>
      <p:ext uri="{BB962C8B-B14F-4D97-AF65-F5344CB8AC3E}">
        <p14:creationId xmlns:p14="http://schemas.microsoft.com/office/powerpoint/2010/main" val="3765024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heel(1)">
                                      <p:cBhvr>
                                        <p:cTn id="7"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26D02A-7C19-452B-B6BE-F4D7952B09FA}"/>
              </a:ext>
            </a:extLst>
          </p:cNvPr>
          <p:cNvSpPr>
            <a:spLocks noGrp="1"/>
          </p:cNvSpPr>
          <p:nvPr>
            <p:ph type="title"/>
          </p:nvPr>
        </p:nvSpPr>
        <p:spPr/>
        <p:txBody>
          <a:bodyPr/>
          <a:lstStyle/>
          <a:p>
            <a:r>
              <a:rPr lang="en-AU" u="sng" dirty="0"/>
              <a:t>FORCES ON CHARGED PARTICLES</a:t>
            </a:r>
          </a:p>
        </p:txBody>
      </p:sp>
      <p:sp>
        <p:nvSpPr>
          <p:cNvPr id="3" name="Content Placeholder 2">
            <a:extLst>
              <a:ext uri="{FF2B5EF4-FFF2-40B4-BE49-F238E27FC236}">
                <a16:creationId xmlns:a16="http://schemas.microsoft.com/office/drawing/2014/main" id="{A7C00472-8558-4D65-AAC5-C95E0F7C0B05}"/>
              </a:ext>
            </a:extLst>
          </p:cNvPr>
          <p:cNvSpPr>
            <a:spLocks noGrp="1"/>
          </p:cNvSpPr>
          <p:nvPr>
            <p:ph idx="1"/>
          </p:nvPr>
        </p:nvSpPr>
        <p:spPr>
          <a:xfrm>
            <a:off x="838200" y="1825625"/>
            <a:ext cx="10515600" cy="1505027"/>
          </a:xfrm>
        </p:spPr>
        <p:txBody>
          <a:bodyPr>
            <a:normAutofit/>
          </a:bodyPr>
          <a:lstStyle/>
          <a:p>
            <a:r>
              <a:rPr lang="en-AU" dirty="0"/>
              <a:t>Charged particles moving through magnetic fields, such that their velocity vector is </a:t>
            </a:r>
            <a:r>
              <a:rPr lang="en-AU" b="1" i="1" u="sng" dirty="0"/>
              <a:t>not</a:t>
            </a:r>
            <a:r>
              <a:rPr lang="en-AU" dirty="0"/>
              <a:t> parallel to the magnetic field, will experience a force. This force is known as the </a:t>
            </a:r>
            <a:r>
              <a:rPr lang="en-AU" b="1" u="sng" dirty="0"/>
              <a:t>Lorentz Force</a:t>
            </a:r>
            <a:r>
              <a:rPr lang="en-AU" dirty="0"/>
              <a:t>.</a:t>
            </a:r>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A15D9A4B-80EE-4E45-8697-53267C2C394E}"/>
                  </a:ext>
                </a:extLst>
              </p:cNvPr>
              <p:cNvSpPr txBox="1">
                <a:spLocks/>
              </p:cNvSpPr>
              <p:nvPr/>
            </p:nvSpPr>
            <p:spPr>
              <a:xfrm>
                <a:off x="1063508" y="3330652"/>
                <a:ext cx="3346882" cy="3032826"/>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AU" sz="1600" dirty="0">
                    <a:solidFill>
                      <a:srgbClr val="FF0000"/>
                    </a:solidFill>
                  </a:rPr>
                  <a:t>Technically, the full equation is:</a:t>
                </a:r>
              </a:p>
              <a:p>
                <a:pPr marL="0" indent="0" algn="ctr">
                  <a:buNone/>
                </a:pPr>
                <a:endParaRPr lang="en-AU" sz="1600" b="0" i="1" dirty="0">
                  <a:solidFill>
                    <a:srgbClr val="FF0000"/>
                  </a:solidFill>
                  <a:latin typeface="Cambria Math" panose="02040503050406030204" pitchFamily="18" charset="0"/>
                </a:endParaRPr>
              </a:p>
              <a:p>
                <a:pPr marL="0" indent="0" algn="ctr">
                  <a:buNone/>
                </a:pPr>
                <a14:m>
                  <m:oMathPara xmlns:m="http://schemas.openxmlformats.org/officeDocument/2006/math">
                    <m:oMathParaPr>
                      <m:jc m:val="centerGroup"/>
                    </m:oMathParaPr>
                    <m:oMath xmlns:m="http://schemas.openxmlformats.org/officeDocument/2006/math">
                      <m:r>
                        <a:rPr lang="en-AU" sz="1600" b="0" i="1" smtClean="0">
                          <a:solidFill>
                            <a:srgbClr val="FF0000"/>
                          </a:solidFill>
                          <a:latin typeface="Cambria Math" panose="02040503050406030204" pitchFamily="18" charset="0"/>
                        </a:rPr>
                        <m:t>𝐹</m:t>
                      </m:r>
                      <m:r>
                        <a:rPr lang="en-AU" sz="1600" b="0" i="1" smtClean="0">
                          <a:solidFill>
                            <a:srgbClr val="FF0000"/>
                          </a:solidFill>
                          <a:latin typeface="Cambria Math" panose="02040503050406030204" pitchFamily="18" charset="0"/>
                        </a:rPr>
                        <m:t>=</m:t>
                      </m:r>
                      <m:r>
                        <a:rPr lang="en-AU" sz="1600" b="0" i="1" smtClean="0">
                          <a:solidFill>
                            <a:srgbClr val="FF0000"/>
                          </a:solidFill>
                          <a:latin typeface="Cambria Math" panose="02040503050406030204" pitchFamily="18" charset="0"/>
                        </a:rPr>
                        <m:t>𝑞𝑣𝐵</m:t>
                      </m:r>
                      <m:func>
                        <m:funcPr>
                          <m:ctrlPr>
                            <a:rPr lang="en-AU" sz="1600" b="0" i="1" smtClean="0">
                              <a:solidFill>
                                <a:srgbClr val="FF0000"/>
                              </a:solidFill>
                              <a:latin typeface="Cambria Math" panose="02040503050406030204" pitchFamily="18" charset="0"/>
                            </a:rPr>
                          </m:ctrlPr>
                        </m:funcPr>
                        <m:fName>
                          <m:r>
                            <m:rPr>
                              <m:sty m:val="p"/>
                            </m:rPr>
                            <a:rPr lang="en-AU" sz="1600" b="0" i="0" smtClean="0">
                              <a:solidFill>
                                <a:srgbClr val="FF0000"/>
                              </a:solidFill>
                              <a:latin typeface="Cambria Math" panose="02040503050406030204" pitchFamily="18" charset="0"/>
                            </a:rPr>
                            <m:t>sin</m:t>
                          </m:r>
                        </m:fName>
                        <m:e>
                          <m:r>
                            <a:rPr lang="en-AU" sz="1600" b="0" i="1" smtClean="0">
                              <a:solidFill>
                                <a:srgbClr val="FF0000"/>
                              </a:solidFill>
                              <a:latin typeface="Cambria Math" panose="02040503050406030204" pitchFamily="18" charset="0"/>
                              <a:ea typeface="Cambria Math" panose="02040503050406030204" pitchFamily="18" charset="0"/>
                            </a:rPr>
                            <m:t>𝜃</m:t>
                          </m:r>
                        </m:e>
                      </m:func>
                    </m:oMath>
                  </m:oMathPara>
                </a14:m>
                <a:endParaRPr lang="en-AU" sz="1600" dirty="0">
                  <a:solidFill>
                    <a:srgbClr val="FF0000"/>
                  </a:solidFill>
                </a:endParaRPr>
              </a:p>
              <a:p>
                <a:pPr marL="0" indent="0">
                  <a:buNone/>
                </a:pPr>
                <a:endParaRPr lang="en-AU" sz="1600" dirty="0">
                  <a:solidFill>
                    <a:srgbClr val="FF0000"/>
                  </a:solidFill>
                </a:endParaRPr>
              </a:p>
              <a:p>
                <a:pPr marL="0" indent="0">
                  <a:buNone/>
                </a:pPr>
                <a:r>
                  <a:rPr lang="en-AU" sz="1600" dirty="0">
                    <a:solidFill>
                      <a:srgbClr val="FF0000"/>
                    </a:solidFill>
                  </a:rPr>
                  <a:t>Where </a:t>
                </a:r>
                <a:r>
                  <a:rPr lang="el-GR" sz="1600" dirty="0">
                    <a:solidFill>
                      <a:srgbClr val="FF0000"/>
                    </a:solidFill>
                  </a:rPr>
                  <a:t>θ</a:t>
                </a:r>
                <a:r>
                  <a:rPr lang="en-AU" sz="1600" dirty="0">
                    <a:solidFill>
                      <a:srgbClr val="FF0000"/>
                    </a:solidFill>
                  </a:rPr>
                  <a:t> is the angle between v &amp; B.</a:t>
                </a:r>
              </a:p>
              <a:p>
                <a:pPr marL="0" indent="0">
                  <a:buNone/>
                </a:pPr>
                <a:endParaRPr lang="en-AU" sz="1600" dirty="0">
                  <a:solidFill>
                    <a:srgbClr val="FF0000"/>
                  </a:solidFill>
                </a:endParaRPr>
              </a:p>
              <a:p>
                <a:pPr marL="0" indent="0">
                  <a:buNone/>
                </a:pPr>
                <a:r>
                  <a:rPr lang="en-AU" sz="1600" dirty="0">
                    <a:solidFill>
                      <a:srgbClr val="FF0000"/>
                    </a:solidFill>
                  </a:rPr>
                  <a:t>*Maths Specialist students will recognise this function as a cross-product:</a:t>
                </a:r>
              </a:p>
              <a:p>
                <a:pPr marL="0" indent="0">
                  <a:buNone/>
                </a:pPr>
                <a:endParaRPr lang="en-AU" sz="1600" dirty="0">
                  <a:solidFill>
                    <a:srgbClr val="FF0000"/>
                  </a:solidFill>
                </a:endParaRPr>
              </a:p>
              <a:p>
                <a:pPr marL="0" indent="0">
                  <a:buNone/>
                </a:pPr>
                <a14:m>
                  <m:oMathPara xmlns:m="http://schemas.openxmlformats.org/officeDocument/2006/math">
                    <m:oMathParaPr>
                      <m:jc m:val="centerGroup"/>
                    </m:oMathParaPr>
                    <m:oMath xmlns:m="http://schemas.openxmlformats.org/officeDocument/2006/math">
                      <m:acc>
                        <m:accPr>
                          <m:chr m:val="⃑"/>
                          <m:ctrlPr>
                            <a:rPr lang="en-AU" sz="1600" i="1" smtClean="0">
                              <a:solidFill>
                                <a:srgbClr val="FF0000"/>
                              </a:solidFill>
                              <a:latin typeface="Cambria Math" panose="02040503050406030204" pitchFamily="18" charset="0"/>
                            </a:rPr>
                          </m:ctrlPr>
                        </m:accPr>
                        <m:e>
                          <m:r>
                            <a:rPr lang="en-AU" sz="1600" b="1" i="1" smtClean="0">
                              <a:solidFill>
                                <a:srgbClr val="FF0000"/>
                              </a:solidFill>
                              <a:latin typeface="Cambria Math" panose="02040503050406030204" pitchFamily="18" charset="0"/>
                            </a:rPr>
                            <m:t>𝑭</m:t>
                          </m:r>
                        </m:e>
                      </m:acc>
                      <m:r>
                        <a:rPr lang="en-AU" sz="1600" b="0" i="1" smtClean="0">
                          <a:solidFill>
                            <a:srgbClr val="FF0000"/>
                          </a:solidFill>
                          <a:latin typeface="Cambria Math" panose="02040503050406030204" pitchFamily="18" charset="0"/>
                        </a:rPr>
                        <m:t>=</m:t>
                      </m:r>
                      <m:r>
                        <a:rPr lang="en-AU" sz="1600" b="0" i="1" smtClean="0">
                          <a:solidFill>
                            <a:srgbClr val="FF0000"/>
                          </a:solidFill>
                          <a:latin typeface="Cambria Math" panose="02040503050406030204" pitchFamily="18" charset="0"/>
                        </a:rPr>
                        <m:t>𝑞</m:t>
                      </m:r>
                      <m:r>
                        <a:rPr lang="en-AU" sz="1600" b="0" i="1" smtClean="0">
                          <a:solidFill>
                            <a:srgbClr val="FF0000"/>
                          </a:solidFill>
                          <a:latin typeface="Cambria Math" panose="02040503050406030204" pitchFamily="18" charset="0"/>
                        </a:rPr>
                        <m:t>(</m:t>
                      </m:r>
                      <m:acc>
                        <m:accPr>
                          <m:chr m:val="⃑"/>
                          <m:ctrlPr>
                            <a:rPr lang="en-AU" sz="1600" b="0" i="1" smtClean="0">
                              <a:solidFill>
                                <a:srgbClr val="FF0000"/>
                              </a:solidFill>
                              <a:latin typeface="Cambria Math" panose="02040503050406030204" pitchFamily="18" charset="0"/>
                            </a:rPr>
                          </m:ctrlPr>
                        </m:accPr>
                        <m:e>
                          <m:r>
                            <a:rPr lang="en-AU" sz="1600" b="1" i="1" smtClean="0">
                              <a:solidFill>
                                <a:srgbClr val="FF0000"/>
                              </a:solidFill>
                              <a:latin typeface="Cambria Math" panose="02040503050406030204" pitchFamily="18" charset="0"/>
                            </a:rPr>
                            <m:t>𝒗</m:t>
                          </m:r>
                        </m:e>
                      </m:acc>
                      <m:r>
                        <a:rPr lang="en-AU" sz="1600" i="1" smtClean="0">
                          <a:solidFill>
                            <a:srgbClr val="FF0000"/>
                          </a:solidFill>
                          <a:latin typeface="Cambria Math" panose="02040503050406030204" pitchFamily="18" charset="0"/>
                          <a:ea typeface="Cambria Math" panose="02040503050406030204" pitchFamily="18" charset="0"/>
                        </a:rPr>
                        <m:t>×</m:t>
                      </m:r>
                      <m:acc>
                        <m:accPr>
                          <m:chr m:val="⃑"/>
                          <m:ctrlPr>
                            <a:rPr lang="en-AU" sz="1600" i="1" smtClean="0">
                              <a:solidFill>
                                <a:srgbClr val="FF0000"/>
                              </a:solidFill>
                              <a:latin typeface="Cambria Math" panose="02040503050406030204" pitchFamily="18" charset="0"/>
                              <a:ea typeface="Cambria Math" panose="02040503050406030204" pitchFamily="18" charset="0"/>
                            </a:rPr>
                          </m:ctrlPr>
                        </m:accPr>
                        <m:e>
                          <m:r>
                            <a:rPr lang="en-AU" sz="1600" b="1" i="1" smtClean="0">
                              <a:solidFill>
                                <a:srgbClr val="FF0000"/>
                              </a:solidFill>
                              <a:latin typeface="Cambria Math" panose="02040503050406030204" pitchFamily="18" charset="0"/>
                              <a:ea typeface="Cambria Math" panose="02040503050406030204" pitchFamily="18" charset="0"/>
                            </a:rPr>
                            <m:t>𝑩</m:t>
                          </m:r>
                        </m:e>
                      </m:acc>
                      <m:r>
                        <a:rPr lang="en-AU" sz="1600" b="0" i="1" smtClean="0">
                          <a:solidFill>
                            <a:srgbClr val="FF0000"/>
                          </a:solidFill>
                          <a:latin typeface="Cambria Math" panose="02040503050406030204" pitchFamily="18" charset="0"/>
                        </a:rPr>
                        <m:t>)</m:t>
                      </m:r>
                    </m:oMath>
                  </m:oMathPara>
                </a14:m>
                <a:endParaRPr lang="en-AU" sz="1600" dirty="0">
                  <a:solidFill>
                    <a:srgbClr val="FF0000"/>
                  </a:solidFill>
                </a:endParaRPr>
              </a:p>
            </p:txBody>
          </p:sp>
        </mc:Choice>
        <mc:Fallback xmlns="">
          <p:sp>
            <p:nvSpPr>
              <p:cNvPr id="6" name="Content Placeholder 2">
                <a:extLst>
                  <a:ext uri="{FF2B5EF4-FFF2-40B4-BE49-F238E27FC236}">
                    <a16:creationId xmlns:a16="http://schemas.microsoft.com/office/drawing/2014/main" id="{A15D9A4B-80EE-4E45-8697-53267C2C394E}"/>
                  </a:ext>
                </a:extLst>
              </p:cNvPr>
              <p:cNvSpPr txBox="1">
                <a:spLocks noRot="1" noChangeAspect="1" noMove="1" noResize="1" noEditPoints="1" noAdjustHandles="1" noChangeArrowheads="1" noChangeShapeType="1" noTextEdit="1"/>
              </p:cNvSpPr>
              <p:nvPr/>
            </p:nvSpPr>
            <p:spPr>
              <a:xfrm>
                <a:off x="1063508" y="3330652"/>
                <a:ext cx="3346882" cy="3032826"/>
              </a:xfrm>
              <a:prstGeom prst="rect">
                <a:avLst/>
              </a:prstGeom>
              <a:blipFill>
                <a:blip r:embed="rId2"/>
                <a:stretch>
                  <a:fillRect l="-729" t="-1004" r="-1821"/>
                </a:stretch>
              </a:blipFill>
            </p:spPr>
            <p:txBody>
              <a:bodyPr/>
              <a:lstStyle/>
              <a:p>
                <a:r>
                  <a:rPr lang="en-AU">
                    <a:noFill/>
                  </a:rPr>
                  <a:t> </a:t>
                </a:r>
              </a:p>
            </p:txBody>
          </p:sp>
        </mc:Fallback>
      </mc:AlternateContent>
      <p:cxnSp>
        <p:nvCxnSpPr>
          <p:cNvPr id="7" name="Straight Arrow Connector 6">
            <a:extLst>
              <a:ext uri="{FF2B5EF4-FFF2-40B4-BE49-F238E27FC236}">
                <a16:creationId xmlns:a16="http://schemas.microsoft.com/office/drawing/2014/main" id="{1ABD5DF8-6FAF-4768-B6DF-85FACFEF19D2}"/>
              </a:ext>
            </a:extLst>
          </p:cNvPr>
          <p:cNvCxnSpPr>
            <a:cxnSpLocks/>
            <a:stCxn id="6" idx="3"/>
          </p:cNvCxnSpPr>
          <p:nvPr/>
        </p:nvCxnSpPr>
        <p:spPr>
          <a:xfrm flipV="1">
            <a:off x="4410390" y="4413380"/>
            <a:ext cx="609479" cy="433685"/>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A65193BD-1772-4C0E-8F2D-1B6E3CCF6029}"/>
              </a:ext>
            </a:extLst>
          </p:cNvPr>
          <p:cNvPicPr>
            <a:picLocks noChangeAspect="1"/>
          </p:cNvPicPr>
          <p:nvPr/>
        </p:nvPicPr>
        <p:blipFill>
          <a:blip r:embed="rId3"/>
          <a:stretch>
            <a:fillRect/>
          </a:stretch>
        </p:blipFill>
        <p:spPr>
          <a:xfrm>
            <a:off x="5118920" y="3857375"/>
            <a:ext cx="6397874" cy="1890281"/>
          </a:xfrm>
          <a:prstGeom prst="rect">
            <a:avLst/>
          </a:prstGeom>
        </p:spPr>
      </p:pic>
      <p:sp>
        <p:nvSpPr>
          <p:cNvPr id="13" name="Rectangle 12">
            <a:extLst>
              <a:ext uri="{FF2B5EF4-FFF2-40B4-BE49-F238E27FC236}">
                <a16:creationId xmlns:a16="http://schemas.microsoft.com/office/drawing/2014/main" id="{82510768-E0C2-43AC-969D-FC5312BF8219}"/>
              </a:ext>
            </a:extLst>
          </p:cNvPr>
          <p:cNvSpPr/>
          <p:nvPr/>
        </p:nvSpPr>
        <p:spPr>
          <a:xfrm>
            <a:off x="5416388" y="4149494"/>
            <a:ext cx="835122" cy="31053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Tree>
    <p:extLst>
      <p:ext uri="{BB962C8B-B14F-4D97-AF65-F5344CB8AC3E}">
        <p14:creationId xmlns:p14="http://schemas.microsoft.com/office/powerpoint/2010/main" val="3826343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heel(1)">
                                      <p:cBhvr>
                                        <p:cTn id="7" dur="20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left)">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3"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26D02A-7C19-452B-B6BE-F4D7952B09FA}"/>
              </a:ext>
            </a:extLst>
          </p:cNvPr>
          <p:cNvSpPr>
            <a:spLocks noGrp="1"/>
          </p:cNvSpPr>
          <p:nvPr>
            <p:ph type="title"/>
          </p:nvPr>
        </p:nvSpPr>
        <p:spPr/>
        <p:txBody>
          <a:bodyPr/>
          <a:lstStyle/>
          <a:p>
            <a:r>
              <a:rPr lang="en-AU" u="sng" dirty="0"/>
              <a:t>FORCES ON CHARGED PARTICLES</a:t>
            </a:r>
          </a:p>
        </p:txBody>
      </p:sp>
      <p:sp>
        <p:nvSpPr>
          <p:cNvPr id="3" name="Content Placeholder 2">
            <a:extLst>
              <a:ext uri="{FF2B5EF4-FFF2-40B4-BE49-F238E27FC236}">
                <a16:creationId xmlns:a16="http://schemas.microsoft.com/office/drawing/2014/main" id="{A7C00472-8558-4D65-AAC5-C95E0F7C0B05}"/>
              </a:ext>
            </a:extLst>
          </p:cNvPr>
          <p:cNvSpPr>
            <a:spLocks noGrp="1"/>
          </p:cNvSpPr>
          <p:nvPr>
            <p:ph idx="1"/>
          </p:nvPr>
        </p:nvSpPr>
        <p:spPr>
          <a:xfrm>
            <a:off x="838200" y="1825625"/>
            <a:ext cx="10515600" cy="1505027"/>
          </a:xfrm>
        </p:spPr>
        <p:txBody>
          <a:bodyPr>
            <a:normAutofit/>
          </a:bodyPr>
          <a:lstStyle/>
          <a:p>
            <a:r>
              <a:rPr lang="en-AU" dirty="0"/>
              <a:t>To find the direction of the force acting on the charged particle, we use something called the </a:t>
            </a:r>
            <a:r>
              <a:rPr lang="en-AU" i="1" dirty="0"/>
              <a:t>right-hand palm rule </a:t>
            </a:r>
            <a:r>
              <a:rPr lang="en-AU" dirty="0"/>
              <a:t>(or the </a:t>
            </a:r>
            <a:r>
              <a:rPr lang="en-AU" i="1" dirty="0"/>
              <a:t>right-hand slap rule</a:t>
            </a:r>
            <a:r>
              <a:rPr lang="en-AU" dirty="0"/>
              <a:t>):</a:t>
            </a:r>
          </a:p>
        </p:txBody>
      </p:sp>
      <p:pic>
        <p:nvPicPr>
          <p:cNvPr id="5" name="Picture 4">
            <a:extLst>
              <a:ext uri="{FF2B5EF4-FFF2-40B4-BE49-F238E27FC236}">
                <a16:creationId xmlns:a16="http://schemas.microsoft.com/office/drawing/2014/main" id="{F54BEF41-044C-47C3-8B5F-78FE42F016F5}"/>
              </a:ext>
            </a:extLst>
          </p:cNvPr>
          <p:cNvPicPr>
            <a:picLocks noChangeAspect="1"/>
          </p:cNvPicPr>
          <p:nvPr/>
        </p:nvPicPr>
        <p:blipFill>
          <a:blip r:embed="rId3"/>
          <a:stretch>
            <a:fillRect/>
          </a:stretch>
        </p:blipFill>
        <p:spPr>
          <a:xfrm>
            <a:off x="2580254" y="2742130"/>
            <a:ext cx="7031492" cy="3459753"/>
          </a:xfrm>
          <a:prstGeom prst="rect">
            <a:avLst/>
          </a:prstGeom>
        </p:spPr>
      </p:pic>
      <p:sp>
        <p:nvSpPr>
          <p:cNvPr id="10" name="Content Placeholder 2">
            <a:extLst>
              <a:ext uri="{FF2B5EF4-FFF2-40B4-BE49-F238E27FC236}">
                <a16:creationId xmlns:a16="http://schemas.microsoft.com/office/drawing/2014/main" id="{C96670E0-8C02-4FF5-B4F4-ABC33C4E2248}"/>
              </a:ext>
            </a:extLst>
          </p:cNvPr>
          <p:cNvSpPr txBox="1">
            <a:spLocks/>
          </p:cNvSpPr>
          <p:nvPr/>
        </p:nvSpPr>
        <p:spPr>
          <a:xfrm>
            <a:off x="8276071" y="4019283"/>
            <a:ext cx="3346882" cy="90544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AU" sz="1600" dirty="0">
                <a:solidFill>
                  <a:srgbClr val="FF0000"/>
                </a:solidFill>
              </a:rPr>
              <a:t>Note: If the charge is </a:t>
            </a:r>
            <a:r>
              <a:rPr lang="en-AU" sz="1600" i="1" u="sng" dirty="0">
                <a:solidFill>
                  <a:srgbClr val="FF0000"/>
                </a:solidFill>
              </a:rPr>
              <a:t>negative</a:t>
            </a:r>
            <a:r>
              <a:rPr lang="en-AU" sz="1600" dirty="0">
                <a:solidFill>
                  <a:srgbClr val="FF0000"/>
                </a:solidFill>
              </a:rPr>
              <a:t>, then the force comes out of the </a:t>
            </a:r>
            <a:r>
              <a:rPr lang="en-AU" sz="1600" i="1" u="sng" dirty="0">
                <a:solidFill>
                  <a:srgbClr val="FF0000"/>
                </a:solidFill>
              </a:rPr>
              <a:t>back</a:t>
            </a:r>
            <a:r>
              <a:rPr lang="en-AU" sz="1600" dirty="0">
                <a:solidFill>
                  <a:srgbClr val="FF0000"/>
                </a:solidFill>
              </a:rPr>
              <a:t> of the hand…</a:t>
            </a:r>
          </a:p>
        </p:txBody>
      </p:sp>
    </p:spTree>
    <p:extLst>
      <p:ext uri="{BB962C8B-B14F-4D97-AF65-F5344CB8AC3E}">
        <p14:creationId xmlns:p14="http://schemas.microsoft.com/office/powerpoint/2010/main" val="2117975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1"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26D02A-7C19-452B-B6BE-F4D7952B09FA}"/>
              </a:ext>
            </a:extLst>
          </p:cNvPr>
          <p:cNvSpPr>
            <a:spLocks noGrp="1"/>
          </p:cNvSpPr>
          <p:nvPr>
            <p:ph type="title"/>
          </p:nvPr>
        </p:nvSpPr>
        <p:spPr/>
        <p:txBody>
          <a:bodyPr/>
          <a:lstStyle/>
          <a:p>
            <a:r>
              <a:rPr lang="en-AU" u="sng" dirty="0"/>
              <a:t>MAGNETS</a:t>
            </a:r>
          </a:p>
        </p:txBody>
      </p:sp>
      <p:sp>
        <p:nvSpPr>
          <p:cNvPr id="3" name="Content Placeholder 2">
            <a:extLst>
              <a:ext uri="{FF2B5EF4-FFF2-40B4-BE49-F238E27FC236}">
                <a16:creationId xmlns:a16="http://schemas.microsoft.com/office/drawing/2014/main" id="{A7C00472-8558-4D65-AAC5-C95E0F7C0B05}"/>
              </a:ext>
            </a:extLst>
          </p:cNvPr>
          <p:cNvSpPr>
            <a:spLocks noGrp="1"/>
          </p:cNvSpPr>
          <p:nvPr>
            <p:ph idx="1"/>
          </p:nvPr>
        </p:nvSpPr>
        <p:spPr>
          <a:xfrm>
            <a:off x="838200" y="1825625"/>
            <a:ext cx="10515600" cy="4557420"/>
          </a:xfrm>
        </p:spPr>
        <p:txBody>
          <a:bodyPr>
            <a:normAutofit/>
          </a:bodyPr>
          <a:lstStyle/>
          <a:p>
            <a:r>
              <a:rPr lang="en-AU" dirty="0"/>
              <a:t>Like charged particles, when it comes to magnets – opposites attract.</a:t>
            </a:r>
          </a:p>
          <a:p>
            <a:r>
              <a:rPr lang="en-AU" dirty="0"/>
              <a:t>Magnets are </a:t>
            </a:r>
            <a:r>
              <a:rPr lang="en-AU" i="1" dirty="0"/>
              <a:t>dipoles</a:t>
            </a:r>
            <a:r>
              <a:rPr lang="en-AU" dirty="0"/>
              <a:t> – any magnet that you pick up will have both a north and a south end. If you try to break the poles apart, you can’t; breaking a magnet just gets you a smaller magnet.</a:t>
            </a:r>
          </a:p>
          <a:p>
            <a:endParaRPr lang="en-AU" dirty="0"/>
          </a:p>
          <a:p>
            <a:endParaRPr lang="en-AU" dirty="0"/>
          </a:p>
          <a:p>
            <a:r>
              <a:rPr lang="en-AU" dirty="0"/>
              <a:t>This means that, unlike charged particles where it is possible to isolate charges, it is not possible to isolate poles of a magnet. This is sometimes expressed as; </a:t>
            </a:r>
            <a:r>
              <a:rPr lang="en-AU" i="1" dirty="0"/>
              <a:t>“there’s no such thing as a magnetic monopole”</a:t>
            </a:r>
            <a:r>
              <a:rPr lang="en-AU" dirty="0"/>
              <a:t>.</a:t>
            </a:r>
          </a:p>
        </p:txBody>
      </p:sp>
      <p:pic>
        <p:nvPicPr>
          <p:cNvPr id="4" name="Picture 3">
            <a:extLst>
              <a:ext uri="{FF2B5EF4-FFF2-40B4-BE49-F238E27FC236}">
                <a16:creationId xmlns:a16="http://schemas.microsoft.com/office/drawing/2014/main" id="{3DBC16C0-54CB-4350-B65A-DC366F93B31A}"/>
              </a:ext>
            </a:extLst>
          </p:cNvPr>
          <p:cNvPicPr>
            <a:picLocks noChangeAspect="1"/>
          </p:cNvPicPr>
          <p:nvPr/>
        </p:nvPicPr>
        <p:blipFill>
          <a:blip r:embed="rId2"/>
          <a:stretch>
            <a:fillRect/>
          </a:stretch>
        </p:blipFill>
        <p:spPr>
          <a:xfrm>
            <a:off x="2559114" y="3755123"/>
            <a:ext cx="7073771" cy="698423"/>
          </a:xfrm>
          <a:prstGeom prst="rect">
            <a:avLst/>
          </a:prstGeom>
        </p:spPr>
      </p:pic>
    </p:spTree>
    <p:extLst>
      <p:ext uri="{BB962C8B-B14F-4D97-AF65-F5344CB8AC3E}">
        <p14:creationId xmlns:p14="http://schemas.microsoft.com/office/powerpoint/2010/main" val="32471106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CE5961E6-AED7-4FD3-8A71-34A143A18CFE}"/>
              </a:ext>
            </a:extLst>
          </p:cNvPr>
          <p:cNvGrpSpPr/>
          <p:nvPr/>
        </p:nvGrpSpPr>
        <p:grpSpPr>
          <a:xfrm>
            <a:off x="6361534" y="948612"/>
            <a:ext cx="5154386" cy="4960776"/>
            <a:chOff x="5503117" y="990600"/>
            <a:chExt cx="5154386" cy="4960776"/>
          </a:xfrm>
        </p:grpSpPr>
        <p:pic>
          <p:nvPicPr>
            <p:cNvPr id="3" name="Picture 2">
              <a:extLst>
                <a:ext uri="{FF2B5EF4-FFF2-40B4-BE49-F238E27FC236}">
                  <a16:creationId xmlns:a16="http://schemas.microsoft.com/office/drawing/2014/main" id="{78C9D026-CCD8-4425-B487-9096DBBF22CE}"/>
                </a:ext>
              </a:extLst>
            </p:cNvPr>
            <p:cNvPicPr>
              <a:picLocks noChangeAspect="1"/>
            </p:cNvPicPr>
            <p:nvPr/>
          </p:nvPicPr>
          <p:blipFill>
            <a:blip r:embed="rId2"/>
            <a:stretch>
              <a:fillRect/>
            </a:stretch>
          </p:blipFill>
          <p:spPr>
            <a:xfrm>
              <a:off x="8028603" y="990600"/>
              <a:ext cx="2628900" cy="2438400"/>
            </a:xfrm>
            <a:prstGeom prst="rect">
              <a:avLst/>
            </a:prstGeom>
          </p:spPr>
        </p:pic>
        <p:pic>
          <p:nvPicPr>
            <p:cNvPr id="5" name="Picture 4">
              <a:extLst>
                <a:ext uri="{FF2B5EF4-FFF2-40B4-BE49-F238E27FC236}">
                  <a16:creationId xmlns:a16="http://schemas.microsoft.com/office/drawing/2014/main" id="{64B9ACC7-A23E-4B91-8BCA-60D63A1901E2}"/>
                </a:ext>
              </a:extLst>
            </p:cNvPr>
            <p:cNvPicPr>
              <a:picLocks noChangeAspect="1"/>
            </p:cNvPicPr>
            <p:nvPr/>
          </p:nvPicPr>
          <p:blipFill>
            <a:blip r:embed="rId2"/>
            <a:stretch>
              <a:fillRect/>
            </a:stretch>
          </p:blipFill>
          <p:spPr>
            <a:xfrm>
              <a:off x="5503117" y="990600"/>
              <a:ext cx="2628900" cy="2438400"/>
            </a:xfrm>
            <a:prstGeom prst="rect">
              <a:avLst/>
            </a:prstGeom>
          </p:spPr>
        </p:pic>
        <p:pic>
          <p:nvPicPr>
            <p:cNvPr id="6" name="Picture 5">
              <a:extLst>
                <a:ext uri="{FF2B5EF4-FFF2-40B4-BE49-F238E27FC236}">
                  <a16:creationId xmlns:a16="http://schemas.microsoft.com/office/drawing/2014/main" id="{3D8E968A-1CB5-48A6-99FF-4B31B61E2276}"/>
                </a:ext>
              </a:extLst>
            </p:cNvPr>
            <p:cNvPicPr>
              <a:picLocks noChangeAspect="1"/>
            </p:cNvPicPr>
            <p:nvPr/>
          </p:nvPicPr>
          <p:blipFill>
            <a:blip r:embed="rId2"/>
            <a:stretch>
              <a:fillRect/>
            </a:stretch>
          </p:blipFill>
          <p:spPr>
            <a:xfrm>
              <a:off x="8028603" y="3512976"/>
              <a:ext cx="2628900" cy="2438400"/>
            </a:xfrm>
            <a:prstGeom prst="rect">
              <a:avLst/>
            </a:prstGeom>
          </p:spPr>
        </p:pic>
        <p:pic>
          <p:nvPicPr>
            <p:cNvPr id="7" name="Picture 6">
              <a:extLst>
                <a:ext uri="{FF2B5EF4-FFF2-40B4-BE49-F238E27FC236}">
                  <a16:creationId xmlns:a16="http://schemas.microsoft.com/office/drawing/2014/main" id="{20415FBB-56F1-48D8-A793-A73CC0C07E80}"/>
                </a:ext>
              </a:extLst>
            </p:cNvPr>
            <p:cNvPicPr>
              <a:picLocks noChangeAspect="1"/>
            </p:cNvPicPr>
            <p:nvPr/>
          </p:nvPicPr>
          <p:blipFill>
            <a:blip r:embed="rId2"/>
            <a:stretch>
              <a:fillRect/>
            </a:stretch>
          </p:blipFill>
          <p:spPr>
            <a:xfrm>
              <a:off x="5503117" y="3512976"/>
              <a:ext cx="2628900" cy="2438400"/>
            </a:xfrm>
            <a:prstGeom prst="rect">
              <a:avLst/>
            </a:prstGeom>
          </p:spPr>
        </p:pic>
      </p:grpSp>
      <p:cxnSp>
        <p:nvCxnSpPr>
          <p:cNvPr id="9" name="Straight Arrow Connector 8">
            <a:extLst>
              <a:ext uri="{FF2B5EF4-FFF2-40B4-BE49-F238E27FC236}">
                <a16:creationId xmlns:a16="http://schemas.microsoft.com/office/drawing/2014/main" id="{9CDE62E0-F846-4ADE-9571-9BD4D39B4684}"/>
              </a:ext>
            </a:extLst>
          </p:cNvPr>
          <p:cNvCxnSpPr>
            <a:cxnSpLocks/>
          </p:cNvCxnSpPr>
          <p:nvPr/>
        </p:nvCxnSpPr>
        <p:spPr>
          <a:xfrm flipV="1">
            <a:off x="1119674" y="948612"/>
            <a:ext cx="0" cy="313975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C087E826-FB3D-46D0-9C55-BC9215BB3635}"/>
              </a:ext>
            </a:extLst>
          </p:cNvPr>
          <p:cNvCxnSpPr>
            <a:cxnSpLocks/>
          </p:cNvCxnSpPr>
          <p:nvPr/>
        </p:nvCxnSpPr>
        <p:spPr>
          <a:xfrm flipV="1">
            <a:off x="1496009" y="948612"/>
            <a:ext cx="0" cy="313975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A4BDFA1E-4300-49D2-B54B-EBD24B2A39C6}"/>
              </a:ext>
            </a:extLst>
          </p:cNvPr>
          <p:cNvCxnSpPr>
            <a:cxnSpLocks/>
          </p:cNvCxnSpPr>
          <p:nvPr/>
        </p:nvCxnSpPr>
        <p:spPr>
          <a:xfrm flipV="1">
            <a:off x="1897225" y="948612"/>
            <a:ext cx="0" cy="313975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5B473152-D9CB-44A9-97B1-391A53BD777B}"/>
              </a:ext>
            </a:extLst>
          </p:cNvPr>
          <p:cNvCxnSpPr>
            <a:cxnSpLocks/>
          </p:cNvCxnSpPr>
          <p:nvPr/>
        </p:nvCxnSpPr>
        <p:spPr>
          <a:xfrm flipV="1">
            <a:off x="2273560" y="948612"/>
            <a:ext cx="0" cy="313975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B690C4C2-04DE-494D-9F38-2C993BFDEE1A}"/>
              </a:ext>
            </a:extLst>
          </p:cNvPr>
          <p:cNvCxnSpPr>
            <a:cxnSpLocks/>
          </p:cNvCxnSpPr>
          <p:nvPr/>
        </p:nvCxnSpPr>
        <p:spPr>
          <a:xfrm flipV="1">
            <a:off x="2680996" y="948612"/>
            <a:ext cx="0" cy="313975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E4B822E-627F-41C3-ADAA-C3017EEF5C5D}"/>
              </a:ext>
            </a:extLst>
          </p:cNvPr>
          <p:cNvCxnSpPr>
            <a:cxnSpLocks/>
          </p:cNvCxnSpPr>
          <p:nvPr/>
        </p:nvCxnSpPr>
        <p:spPr>
          <a:xfrm flipV="1">
            <a:off x="3057331" y="948612"/>
            <a:ext cx="0" cy="313975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F5972C66-07C8-43A8-8F77-A5E72D18252F}"/>
              </a:ext>
            </a:extLst>
          </p:cNvPr>
          <p:cNvCxnSpPr>
            <a:cxnSpLocks/>
          </p:cNvCxnSpPr>
          <p:nvPr/>
        </p:nvCxnSpPr>
        <p:spPr>
          <a:xfrm flipV="1">
            <a:off x="3458547" y="948612"/>
            <a:ext cx="0" cy="313975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E1E34C52-C2CD-477E-A497-AC33499FED22}"/>
              </a:ext>
            </a:extLst>
          </p:cNvPr>
          <p:cNvCxnSpPr>
            <a:cxnSpLocks/>
          </p:cNvCxnSpPr>
          <p:nvPr/>
        </p:nvCxnSpPr>
        <p:spPr>
          <a:xfrm flipV="1">
            <a:off x="3834882" y="948612"/>
            <a:ext cx="0" cy="313975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820003E0-6027-4F86-AF37-686B62EE51F7}"/>
              </a:ext>
            </a:extLst>
          </p:cNvPr>
          <p:cNvSpPr/>
          <p:nvPr/>
        </p:nvSpPr>
        <p:spPr>
          <a:xfrm>
            <a:off x="468087" y="2369197"/>
            <a:ext cx="317240" cy="29857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solidFill>
                  <a:schemeClr val="tx1"/>
                </a:solidFill>
              </a:rPr>
              <a:t>+</a:t>
            </a:r>
          </a:p>
        </p:txBody>
      </p:sp>
      <p:cxnSp>
        <p:nvCxnSpPr>
          <p:cNvPr id="20" name="Straight Arrow Connector 19">
            <a:extLst>
              <a:ext uri="{FF2B5EF4-FFF2-40B4-BE49-F238E27FC236}">
                <a16:creationId xmlns:a16="http://schemas.microsoft.com/office/drawing/2014/main" id="{05A0C430-F581-42BE-B933-4D89F816E59C}"/>
              </a:ext>
            </a:extLst>
          </p:cNvPr>
          <p:cNvCxnSpPr>
            <a:stCxn id="11" idx="6"/>
          </p:cNvCxnSpPr>
          <p:nvPr/>
        </p:nvCxnSpPr>
        <p:spPr>
          <a:xfrm flipV="1">
            <a:off x="785327" y="2518486"/>
            <a:ext cx="558281" cy="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12892B9D-04C3-476C-950E-49D360C7408E}"/>
              </a:ext>
            </a:extLst>
          </p:cNvPr>
          <p:cNvSpPr txBox="1"/>
          <p:nvPr/>
        </p:nvSpPr>
        <p:spPr>
          <a:xfrm>
            <a:off x="828089" y="2149154"/>
            <a:ext cx="236378" cy="369332"/>
          </a:xfrm>
          <a:prstGeom prst="rect">
            <a:avLst/>
          </a:prstGeom>
          <a:noFill/>
        </p:spPr>
        <p:txBody>
          <a:bodyPr wrap="square" rtlCol="0">
            <a:spAutoFit/>
          </a:bodyPr>
          <a:lstStyle/>
          <a:p>
            <a:r>
              <a:rPr lang="en-AU" dirty="0"/>
              <a:t>v</a:t>
            </a:r>
          </a:p>
        </p:txBody>
      </p:sp>
      <p:sp>
        <p:nvSpPr>
          <p:cNvPr id="23" name="TextBox 22">
            <a:extLst>
              <a:ext uri="{FF2B5EF4-FFF2-40B4-BE49-F238E27FC236}">
                <a16:creationId xmlns:a16="http://schemas.microsoft.com/office/drawing/2014/main" id="{E09588E6-2DBD-4422-84D7-8FE7EEB93E4C}"/>
              </a:ext>
            </a:extLst>
          </p:cNvPr>
          <p:cNvSpPr txBox="1"/>
          <p:nvPr/>
        </p:nvSpPr>
        <p:spPr>
          <a:xfrm>
            <a:off x="3919632" y="463424"/>
            <a:ext cx="236378" cy="369332"/>
          </a:xfrm>
          <a:prstGeom prst="rect">
            <a:avLst/>
          </a:prstGeom>
          <a:noFill/>
        </p:spPr>
        <p:txBody>
          <a:bodyPr wrap="square" rtlCol="0">
            <a:spAutoFit/>
          </a:bodyPr>
          <a:lstStyle/>
          <a:p>
            <a:r>
              <a:rPr lang="en-AU" dirty="0"/>
              <a:t>B</a:t>
            </a:r>
          </a:p>
        </p:txBody>
      </p:sp>
      <p:sp>
        <p:nvSpPr>
          <p:cNvPr id="24" name="TextBox 23">
            <a:extLst>
              <a:ext uri="{FF2B5EF4-FFF2-40B4-BE49-F238E27FC236}">
                <a16:creationId xmlns:a16="http://schemas.microsoft.com/office/drawing/2014/main" id="{2B4DB2A8-66B1-4692-85A9-4F30673D459B}"/>
              </a:ext>
            </a:extLst>
          </p:cNvPr>
          <p:cNvSpPr txBox="1"/>
          <p:nvPr/>
        </p:nvSpPr>
        <p:spPr>
          <a:xfrm>
            <a:off x="6361534" y="495304"/>
            <a:ext cx="236378" cy="369332"/>
          </a:xfrm>
          <a:prstGeom prst="rect">
            <a:avLst/>
          </a:prstGeom>
          <a:noFill/>
        </p:spPr>
        <p:txBody>
          <a:bodyPr wrap="square" rtlCol="0">
            <a:spAutoFit/>
          </a:bodyPr>
          <a:lstStyle/>
          <a:p>
            <a:r>
              <a:rPr lang="en-AU" dirty="0"/>
              <a:t>B</a:t>
            </a:r>
          </a:p>
        </p:txBody>
      </p:sp>
      <p:sp>
        <p:nvSpPr>
          <p:cNvPr id="25" name="Oval 24">
            <a:extLst>
              <a:ext uri="{FF2B5EF4-FFF2-40B4-BE49-F238E27FC236}">
                <a16:creationId xmlns:a16="http://schemas.microsoft.com/office/drawing/2014/main" id="{88351C99-F089-41AE-B44B-63540273BEFE}"/>
              </a:ext>
            </a:extLst>
          </p:cNvPr>
          <p:cNvSpPr/>
          <p:nvPr/>
        </p:nvSpPr>
        <p:spPr>
          <a:xfrm>
            <a:off x="5687008" y="2745533"/>
            <a:ext cx="317240" cy="29857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solidFill>
                  <a:schemeClr val="tx1"/>
                </a:solidFill>
              </a:rPr>
              <a:t>+</a:t>
            </a:r>
          </a:p>
        </p:txBody>
      </p:sp>
      <p:cxnSp>
        <p:nvCxnSpPr>
          <p:cNvPr id="26" name="Straight Arrow Connector 25">
            <a:extLst>
              <a:ext uri="{FF2B5EF4-FFF2-40B4-BE49-F238E27FC236}">
                <a16:creationId xmlns:a16="http://schemas.microsoft.com/office/drawing/2014/main" id="{7F1DCBD6-AEC6-4B99-BDA5-050741AE8FCD}"/>
              </a:ext>
            </a:extLst>
          </p:cNvPr>
          <p:cNvCxnSpPr>
            <a:stCxn id="25" idx="6"/>
          </p:cNvCxnSpPr>
          <p:nvPr/>
        </p:nvCxnSpPr>
        <p:spPr>
          <a:xfrm flipV="1">
            <a:off x="6004248" y="2894822"/>
            <a:ext cx="558281" cy="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B8C0F482-9FE2-41B6-AEA5-4CE6A23D836A}"/>
              </a:ext>
            </a:extLst>
          </p:cNvPr>
          <p:cNvSpPr txBox="1"/>
          <p:nvPr/>
        </p:nvSpPr>
        <p:spPr>
          <a:xfrm>
            <a:off x="6047010" y="2525490"/>
            <a:ext cx="236378" cy="369332"/>
          </a:xfrm>
          <a:prstGeom prst="rect">
            <a:avLst/>
          </a:prstGeom>
          <a:noFill/>
        </p:spPr>
        <p:txBody>
          <a:bodyPr wrap="square" rtlCol="0">
            <a:spAutoFit/>
          </a:bodyPr>
          <a:lstStyle/>
          <a:p>
            <a:r>
              <a:rPr lang="en-AU" dirty="0"/>
              <a:t>v</a:t>
            </a:r>
          </a:p>
        </p:txBody>
      </p:sp>
      <p:sp>
        <p:nvSpPr>
          <p:cNvPr id="28" name="Oval 27">
            <a:extLst>
              <a:ext uri="{FF2B5EF4-FFF2-40B4-BE49-F238E27FC236}">
                <a16:creationId xmlns:a16="http://schemas.microsoft.com/office/drawing/2014/main" id="{A257AEC7-B942-4583-B08A-6E7928A94C97}"/>
              </a:ext>
            </a:extLst>
          </p:cNvPr>
          <p:cNvSpPr/>
          <p:nvPr/>
        </p:nvSpPr>
        <p:spPr>
          <a:xfrm>
            <a:off x="5680784" y="3252497"/>
            <a:ext cx="317240" cy="29857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solidFill>
                  <a:schemeClr val="tx1"/>
                </a:solidFill>
              </a:rPr>
              <a:t>-</a:t>
            </a:r>
          </a:p>
        </p:txBody>
      </p:sp>
      <p:cxnSp>
        <p:nvCxnSpPr>
          <p:cNvPr id="29" name="Straight Arrow Connector 28">
            <a:extLst>
              <a:ext uri="{FF2B5EF4-FFF2-40B4-BE49-F238E27FC236}">
                <a16:creationId xmlns:a16="http://schemas.microsoft.com/office/drawing/2014/main" id="{39F37532-5339-424A-9860-3BDA6BCBB5B6}"/>
              </a:ext>
            </a:extLst>
          </p:cNvPr>
          <p:cNvCxnSpPr>
            <a:stCxn id="28" idx="6"/>
          </p:cNvCxnSpPr>
          <p:nvPr/>
        </p:nvCxnSpPr>
        <p:spPr>
          <a:xfrm flipV="1">
            <a:off x="5998024" y="3401786"/>
            <a:ext cx="558281" cy="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48756265-AA19-4A73-A8E7-6763A7AA6C01}"/>
              </a:ext>
            </a:extLst>
          </p:cNvPr>
          <p:cNvSpPr txBox="1"/>
          <p:nvPr/>
        </p:nvSpPr>
        <p:spPr>
          <a:xfrm>
            <a:off x="6040786" y="3032454"/>
            <a:ext cx="236378" cy="369332"/>
          </a:xfrm>
          <a:prstGeom prst="rect">
            <a:avLst/>
          </a:prstGeom>
          <a:noFill/>
        </p:spPr>
        <p:txBody>
          <a:bodyPr wrap="square" rtlCol="0">
            <a:spAutoFit/>
          </a:bodyPr>
          <a:lstStyle/>
          <a:p>
            <a:r>
              <a:rPr lang="en-AU" dirty="0"/>
              <a:t>v</a:t>
            </a:r>
          </a:p>
        </p:txBody>
      </p:sp>
      <p:sp>
        <p:nvSpPr>
          <p:cNvPr id="31" name="TextBox 30">
            <a:extLst>
              <a:ext uri="{FF2B5EF4-FFF2-40B4-BE49-F238E27FC236}">
                <a16:creationId xmlns:a16="http://schemas.microsoft.com/office/drawing/2014/main" id="{54DC5A9A-ECE3-4F9A-99A7-36E7F240B774}"/>
              </a:ext>
            </a:extLst>
          </p:cNvPr>
          <p:cNvSpPr txBox="1"/>
          <p:nvPr/>
        </p:nvSpPr>
        <p:spPr>
          <a:xfrm>
            <a:off x="946278" y="5447723"/>
            <a:ext cx="3333364" cy="923330"/>
          </a:xfrm>
          <a:prstGeom prst="rect">
            <a:avLst/>
          </a:prstGeom>
          <a:noFill/>
        </p:spPr>
        <p:txBody>
          <a:bodyPr wrap="square" rtlCol="0">
            <a:spAutoFit/>
          </a:bodyPr>
          <a:lstStyle/>
          <a:p>
            <a:r>
              <a:rPr lang="en-AU" dirty="0"/>
              <a:t>Find the direction of the resultant force and describe the motion of each particle…</a:t>
            </a:r>
          </a:p>
        </p:txBody>
      </p:sp>
      <p:sp>
        <p:nvSpPr>
          <p:cNvPr id="32" name="TextBox 31">
            <a:extLst>
              <a:ext uri="{FF2B5EF4-FFF2-40B4-BE49-F238E27FC236}">
                <a16:creationId xmlns:a16="http://schemas.microsoft.com/office/drawing/2014/main" id="{166B19ED-955A-412D-BAAE-F63942035A5F}"/>
              </a:ext>
            </a:extLst>
          </p:cNvPr>
          <p:cNvSpPr txBox="1"/>
          <p:nvPr/>
        </p:nvSpPr>
        <p:spPr>
          <a:xfrm>
            <a:off x="1461704" y="4228523"/>
            <a:ext cx="2073146" cy="369332"/>
          </a:xfrm>
          <a:prstGeom prst="rect">
            <a:avLst/>
          </a:prstGeom>
          <a:noFill/>
        </p:spPr>
        <p:txBody>
          <a:bodyPr wrap="square" rtlCol="0">
            <a:spAutoFit/>
          </a:bodyPr>
          <a:lstStyle/>
          <a:p>
            <a:r>
              <a:rPr lang="en-AU" dirty="0">
                <a:solidFill>
                  <a:srgbClr val="FF0000"/>
                </a:solidFill>
              </a:rPr>
              <a:t>Force = out of page</a:t>
            </a:r>
          </a:p>
        </p:txBody>
      </p:sp>
      <p:sp>
        <p:nvSpPr>
          <p:cNvPr id="22" name="Arc 21">
            <a:extLst>
              <a:ext uri="{FF2B5EF4-FFF2-40B4-BE49-F238E27FC236}">
                <a16:creationId xmlns:a16="http://schemas.microsoft.com/office/drawing/2014/main" id="{AD3D0A8D-76C8-437B-9C12-B00D47B76054}"/>
              </a:ext>
            </a:extLst>
          </p:cNvPr>
          <p:cNvSpPr/>
          <p:nvPr/>
        </p:nvSpPr>
        <p:spPr>
          <a:xfrm flipV="1">
            <a:off x="5005488" y="699796"/>
            <a:ext cx="3366245" cy="2195026"/>
          </a:xfrm>
          <a:prstGeom prst="arc">
            <a:avLst>
              <a:gd name="adj1" fmla="val 16054265"/>
              <a:gd name="adj2" fmla="val 1646197"/>
            </a:avLst>
          </a:prstGeom>
          <a:ln w="28575">
            <a:solidFill>
              <a:srgbClr val="FF0000"/>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dirty="0"/>
          </a:p>
        </p:txBody>
      </p:sp>
      <p:sp>
        <p:nvSpPr>
          <p:cNvPr id="34" name="Arc 33">
            <a:extLst>
              <a:ext uri="{FF2B5EF4-FFF2-40B4-BE49-F238E27FC236}">
                <a16:creationId xmlns:a16="http://schemas.microsoft.com/office/drawing/2014/main" id="{3A5CE8B9-4458-48AF-8210-E3622B94E9FB}"/>
              </a:ext>
            </a:extLst>
          </p:cNvPr>
          <p:cNvSpPr/>
          <p:nvPr/>
        </p:nvSpPr>
        <p:spPr>
          <a:xfrm>
            <a:off x="5006266" y="3401786"/>
            <a:ext cx="3366245" cy="2438396"/>
          </a:xfrm>
          <a:prstGeom prst="arc">
            <a:avLst>
              <a:gd name="adj1" fmla="val 16054265"/>
              <a:gd name="adj2" fmla="val 1646197"/>
            </a:avLst>
          </a:prstGeom>
          <a:ln w="28575">
            <a:solidFill>
              <a:srgbClr val="FF0000"/>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dirty="0"/>
          </a:p>
        </p:txBody>
      </p:sp>
      <p:sp>
        <p:nvSpPr>
          <p:cNvPr id="35" name="TextBox 34">
            <a:extLst>
              <a:ext uri="{FF2B5EF4-FFF2-40B4-BE49-F238E27FC236}">
                <a16:creationId xmlns:a16="http://schemas.microsoft.com/office/drawing/2014/main" id="{E94BAF1D-E6BC-44D0-8580-468CCCD84641}"/>
              </a:ext>
            </a:extLst>
          </p:cNvPr>
          <p:cNvSpPr txBox="1"/>
          <p:nvPr/>
        </p:nvSpPr>
        <p:spPr>
          <a:xfrm>
            <a:off x="7063274" y="5960126"/>
            <a:ext cx="4096138" cy="369332"/>
          </a:xfrm>
          <a:prstGeom prst="rect">
            <a:avLst/>
          </a:prstGeom>
          <a:noFill/>
        </p:spPr>
        <p:txBody>
          <a:bodyPr wrap="square" rtlCol="0">
            <a:spAutoFit/>
          </a:bodyPr>
          <a:lstStyle/>
          <a:p>
            <a:r>
              <a:rPr lang="en-AU" dirty="0">
                <a:solidFill>
                  <a:srgbClr val="FF0000"/>
                </a:solidFill>
              </a:rPr>
              <a:t>Particles undergo… </a:t>
            </a:r>
            <a:r>
              <a:rPr lang="en-AU" i="1" dirty="0">
                <a:solidFill>
                  <a:srgbClr val="FF0000"/>
                </a:solidFill>
              </a:rPr>
              <a:t>circular motion!</a:t>
            </a:r>
            <a:endParaRPr lang="en-AU" dirty="0">
              <a:solidFill>
                <a:srgbClr val="FF0000"/>
              </a:solidFill>
            </a:endParaRPr>
          </a:p>
        </p:txBody>
      </p:sp>
    </p:spTree>
    <p:extLst>
      <p:ext uri="{BB962C8B-B14F-4D97-AF65-F5344CB8AC3E}">
        <p14:creationId xmlns:p14="http://schemas.microsoft.com/office/powerpoint/2010/main" val="931890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grpId="0" nodeType="click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wipe(down)">
                                      <p:cBhvr>
                                        <p:cTn id="11" dur="500"/>
                                        <p:tgtEl>
                                          <p:spTgt spid="22"/>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grpId="0" nodeType="clickEffect">
                                  <p:stCondLst>
                                    <p:cond delay="0"/>
                                  </p:stCondLst>
                                  <p:childTnLst>
                                    <p:set>
                                      <p:cBhvr>
                                        <p:cTn id="15" dur="1" fill="hold">
                                          <p:stCondLst>
                                            <p:cond delay="0"/>
                                          </p:stCondLst>
                                        </p:cTn>
                                        <p:tgtEl>
                                          <p:spTgt spid="34"/>
                                        </p:tgtEl>
                                        <p:attrNameLst>
                                          <p:attrName>style.visibility</p:attrName>
                                        </p:attrNameLst>
                                      </p:cBhvr>
                                      <p:to>
                                        <p:strVal val="visible"/>
                                      </p:to>
                                    </p:set>
                                    <p:animEffect transition="in" filter="wipe(up)">
                                      <p:cBhvr>
                                        <p:cTn id="16" dur="500"/>
                                        <p:tgtEl>
                                          <p:spTgt spid="34"/>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1" nodeType="clickEffect">
                                  <p:stCondLst>
                                    <p:cond delay="0"/>
                                  </p:stCondLst>
                                  <p:childTnLst>
                                    <p:set>
                                      <p:cBhvr>
                                        <p:cTn id="20" dur="1" fill="hold">
                                          <p:stCondLst>
                                            <p:cond delay="0"/>
                                          </p:stCondLst>
                                        </p:cTn>
                                        <p:tgtEl>
                                          <p:spTgt spid="35"/>
                                        </p:tgtEl>
                                        <p:attrNameLst>
                                          <p:attrName>style.visibility</p:attrName>
                                        </p:attrNameLst>
                                      </p:cBhvr>
                                      <p:to>
                                        <p:strVal val="visible"/>
                                      </p:to>
                                    </p:set>
                                    <p:animEffect transition="in" filter="wipe(left)">
                                      <p:cBhvr>
                                        <p:cTn id="21" dur="20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22" grpId="0" animBg="1"/>
      <p:bldP spid="34" grpId="0" animBg="1"/>
      <p:bldP spid="35" grpId="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CE5961E6-AED7-4FD3-8A71-34A143A18CFE}"/>
              </a:ext>
            </a:extLst>
          </p:cNvPr>
          <p:cNvGrpSpPr/>
          <p:nvPr/>
        </p:nvGrpSpPr>
        <p:grpSpPr>
          <a:xfrm>
            <a:off x="6361534" y="948612"/>
            <a:ext cx="5154386" cy="4960776"/>
            <a:chOff x="5503117" y="990600"/>
            <a:chExt cx="5154386" cy="4960776"/>
          </a:xfrm>
        </p:grpSpPr>
        <p:pic>
          <p:nvPicPr>
            <p:cNvPr id="3" name="Picture 2">
              <a:extLst>
                <a:ext uri="{FF2B5EF4-FFF2-40B4-BE49-F238E27FC236}">
                  <a16:creationId xmlns:a16="http://schemas.microsoft.com/office/drawing/2014/main" id="{78C9D026-CCD8-4425-B487-9096DBBF22CE}"/>
                </a:ext>
              </a:extLst>
            </p:cNvPr>
            <p:cNvPicPr>
              <a:picLocks noChangeAspect="1"/>
            </p:cNvPicPr>
            <p:nvPr/>
          </p:nvPicPr>
          <p:blipFill>
            <a:blip r:embed="rId2"/>
            <a:stretch>
              <a:fillRect/>
            </a:stretch>
          </p:blipFill>
          <p:spPr>
            <a:xfrm>
              <a:off x="8028603" y="990600"/>
              <a:ext cx="2628900" cy="2438400"/>
            </a:xfrm>
            <a:prstGeom prst="rect">
              <a:avLst/>
            </a:prstGeom>
          </p:spPr>
        </p:pic>
        <p:pic>
          <p:nvPicPr>
            <p:cNvPr id="5" name="Picture 4">
              <a:extLst>
                <a:ext uri="{FF2B5EF4-FFF2-40B4-BE49-F238E27FC236}">
                  <a16:creationId xmlns:a16="http://schemas.microsoft.com/office/drawing/2014/main" id="{64B9ACC7-A23E-4B91-8BCA-60D63A1901E2}"/>
                </a:ext>
              </a:extLst>
            </p:cNvPr>
            <p:cNvPicPr>
              <a:picLocks noChangeAspect="1"/>
            </p:cNvPicPr>
            <p:nvPr/>
          </p:nvPicPr>
          <p:blipFill>
            <a:blip r:embed="rId2"/>
            <a:stretch>
              <a:fillRect/>
            </a:stretch>
          </p:blipFill>
          <p:spPr>
            <a:xfrm>
              <a:off x="5503117" y="990600"/>
              <a:ext cx="2628900" cy="2438400"/>
            </a:xfrm>
            <a:prstGeom prst="rect">
              <a:avLst/>
            </a:prstGeom>
          </p:spPr>
        </p:pic>
        <p:pic>
          <p:nvPicPr>
            <p:cNvPr id="6" name="Picture 5">
              <a:extLst>
                <a:ext uri="{FF2B5EF4-FFF2-40B4-BE49-F238E27FC236}">
                  <a16:creationId xmlns:a16="http://schemas.microsoft.com/office/drawing/2014/main" id="{3D8E968A-1CB5-48A6-99FF-4B31B61E2276}"/>
                </a:ext>
              </a:extLst>
            </p:cNvPr>
            <p:cNvPicPr>
              <a:picLocks noChangeAspect="1"/>
            </p:cNvPicPr>
            <p:nvPr/>
          </p:nvPicPr>
          <p:blipFill>
            <a:blip r:embed="rId2"/>
            <a:stretch>
              <a:fillRect/>
            </a:stretch>
          </p:blipFill>
          <p:spPr>
            <a:xfrm>
              <a:off x="8028603" y="3512976"/>
              <a:ext cx="2628900" cy="2438400"/>
            </a:xfrm>
            <a:prstGeom prst="rect">
              <a:avLst/>
            </a:prstGeom>
          </p:spPr>
        </p:pic>
        <p:pic>
          <p:nvPicPr>
            <p:cNvPr id="7" name="Picture 6">
              <a:extLst>
                <a:ext uri="{FF2B5EF4-FFF2-40B4-BE49-F238E27FC236}">
                  <a16:creationId xmlns:a16="http://schemas.microsoft.com/office/drawing/2014/main" id="{20415FBB-56F1-48D8-A793-A73CC0C07E80}"/>
                </a:ext>
              </a:extLst>
            </p:cNvPr>
            <p:cNvPicPr>
              <a:picLocks noChangeAspect="1"/>
            </p:cNvPicPr>
            <p:nvPr/>
          </p:nvPicPr>
          <p:blipFill>
            <a:blip r:embed="rId2"/>
            <a:stretch>
              <a:fillRect/>
            </a:stretch>
          </p:blipFill>
          <p:spPr>
            <a:xfrm>
              <a:off x="5503117" y="3512976"/>
              <a:ext cx="2628900" cy="2438400"/>
            </a:xfrm>
            <a:prstGeom prst="rect">
              <a:avLst/>
            </a:prstGeom>
          </p:spPr>
        </p:pic>
      </p:grpSp>
      <p:sp>
        <p:nvSpPr>
          <p:cNvPr id="24" name="TextBox 23">
            <a:extLst>
              <a:ext uri="{FF2B5EF4-FFF2-40B4-BE49-F238E27FC236}">
                <a16:creationId xmlns:a16="http://schemas.microsoft.com/office/drawing/2014/main" id="{2B4DB2A8-66B1-4692-85A9-4F30673D459B}"/>
              </a:ext>
            </a:extLst>
          </p:cNvPr>
          <p:cNvSpPr txBox="1"/>
          <p:nvPr/>
        </p:nvSpPr>
        <p:spPr>
          <a:xfrm>
            <a:off x="6361534" y="495304"/>
            <a:ext cx="236378" cy="369332"/>
          </a:xfrm>
          <a:prstGeom prst="rect">
            <a:avLst/>
          </a:prstGeom>
          <a:noFill/>
        </p:spPr>
        <p:txBody>
          <a:bodyPr wrap="square" rtlCol="0">
            <a:spAutoFit/>
          </a:bodyPr>
          <a:lstStyle/>
          <a:p>
            <a:r>
              <a:rPr lang="en-AU" dirty="0"/>
              <a:t>B</a:t>
            </a:r>
          </a:p>
        </p:txBody>
      </p:sp>
      <p:sp>
        <p:nvSpPr>
          <p:cNvPr id="25" name="Oval 24">
            <a:extLst>
              <a:ext uri="{FF2B5EF4-FFF2-40B4-BE49-F238E27FC236}">
                <a16:creationId xmlns:a16="http://schemas.microsoft.com/office/drawing/2014/main" id="{88351C99-F089-41AE-B44B-63540273BEFE}"/>
              </a:ext>
            </a:extLst>
          </p:cNvPr>
          <p:cNvSpPr/>
          <p:nvPr/>
        </p:nvSpPr>
        <p:spPr>
          <a:xfrm>
            <a:off x="5687008" y="2745533"/>
            <a:ext cx="317240" cy="29857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solidFill>
                  <a:schemeClr val="tx1"/>
                </a:solidFill>
              </a:rPr>
              <a:t>+</a:t>
            </a:r>
          </a:p>
        </p:txBody>
      </p:sp>
      <p:cxnSp>
        <p:nvCxnSpPr>
          <p:cNvPr id="26" name="Straight Arrow Connector 25">
            <a:extLst>
              <a:ext uri="{FF2B5EF4-FFF2-40B4-BE49-F238E27FC236}">
                <a16:creationId xmlns:a16="http://schemas.microsoft.com/office/drawing/2014/main" id="{7F1DCBD6-AEC6-4B99-BDA5-050741AE8FCD}"/>
              </a:ext>
            </a:extLst>
          </p:cNvPr>
          <p:cNvCxnSpPr>
            <a:stCxn id="25" idx="6"/>
          </p:cNvCxnSpPr>
          <p:nvPr/>
        </p:nvCxnSpPr>
        <p:spPr>
          <a:xfrm flipV="1">
            <a:off x="6004248" y="2894822"/>
            <a:ext cx="558281" cy="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B8C0F482-9FE2-41B6-AEA5-4CE6A23D836A}"/>
              </a:ext>
            </a:extLst>
          </p:cNvPr>
          <p:cNvSpPr txBox="1"/>
          <p:nvPr/>
        </p:nvSpPr>
        <p:spPr>
          <a:xfrm>
            <a:off x="6047010" y="2525490"/>
            <a:ext cx="236378" cy="369332"/>
          </a:xfrm>
          <a:prstGeom prst="rect">
            <a:avLst/>
          </a:prstGeom>
          <a:noFill/>
        </p:spPr>
        <p:txBody>
          <a:bodyPr wrap="square" rtlCol="0">
            <a:spAutoFit/>
          </a:bodyPr>
          <a:lstStyle/>
          <a:p>
            <a:r>
              <a:rPr lang="en-AU" dirty="0"/>
              <a:t>v</a:t>
            </a:r>
          </a:p>
        </p:txBody>
      </p:sp>
      <p:sp>
        <p:nvSpPr>
          <p:cNvPr id="28" name="Oval 27">
            <a:extLst>
              <a:ext uri="{FF2B5EF4-FFF2-40B4-BE49-F238E27FC236}">
                <a16:creationId xmlns:a16="http://schemas.microsoft.com/office/drawing/2014/main" id="{A257AEC7-B942-4583-B08A-6E7928A94C97}"/>
              </a:ext>
            </a:extLst>
          </p:cNvPr>
          <p:cNvSpPr/>
          <p:nvPr/>
        </p:nvSpPr>
        <p:spPr>
          <a:xfrm>
            <a:off x="5680784" y="3252497"/>
            <a:ext cx="317240" cy="29857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solidFill>
                  <a:schemeClr val="tx1"/>
                </a:solidFill>
              </a:rPr>
              <a:t>-</a:t>
            </a:r>
          </a:p>
        </p:txBody>
      </p:sp>
      <p:cxnSp>
        <p:nvCxnSpPr>
          <p:cNvPr id="29" name="Straight Arrow Connector 28">
            <a:extLst>
              <a:ext uri="{FF2B5EF4-FFF2-40B4-BE49-F238E27FC236}">
                <a16:creationId xmlns:a16="http://schemas.microsoft.com/office/drawing/2014/main" id="{39F37532-5339-424A-9860-3BDA6BCBB5B6}"/>
              </a:ext>
            </a:extLst>
          </p:cNvPr>
          <p:cNvCxnSpPr>
            <a:stCxn id="28" idx="6"/>
          </p:cNvCxnSpPr>
          <p:nvPr/>
        </p:nvCxnSpPr>
        <p:spPr>
          <a:xfrm flipV="1">
            <a:off x="5998024" y="3401786"/>
            <a:ext cx="558281" cy="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48756265-AA19-4A73-A8E7-6763A7AA6C01}"/>
              </a:ext>
            </a:extLst>
          </p:cNvPr>
          <p:cNvSpPr txBox="1"/>
          <p:nvPr/>
        </p:nvSpPr>
        <p:spPr>
          <a:xfrm>
            <a:off x="6040786" y="3032454"/>
            <a:ext cx="236378" cy="369332"/>
          </a:xfrm>
          <a:prstGeom prst="rect">
            <a:avLst/>
          </a:prstGeom>
          <a:noFill/>
        </p:spPr>
        <p:txBody>
          <a:bodyPr wrap="square" rtlCol="0">
            <a:spAutoFit/>
          </a:bodyPr>
          <a:lstStyle/>
          <a:p>
            <a:r>
              <a:rPr lang="en-AU" dirty="0"/>
              <a:t>v</a:t>
            </a: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54DC5A9A-ECE3-4F9A-99A7-36E7F240B774}"/>
                  </a:ext>
                </a:extLst>
              </p:cNvPr>
              <p:cNvSpPr txBox="1"/>
              <p:nvPr/>
            </p:nvSpPr>
            <p:spPr>
              <a:xfrm>
                <a:off x="813319" y="679970"/>
                <a:ext cx="4449145" cy="3660810"/>
              </a:xfrm>
              <a:prstGeom prst="rect">
                <a:avLst/>
              </a:prstGeom>
              <a:noFill/>
            </p:spPr>
            <p:txBody>
              <a:bodyPr wrap="square" rtlCol="0">
                <a:spAutoFit/>
              </a:bodyPr>
              <a:lstStyle/>
              <a:p>
                <a:r>
                  <a:rPr lang="en-AU" dirty="0"/>
                  <a:t>We can therefore say the following:</a:t>
                </a:r>
              </a:p>
              <a:p>
                <a:endParaRPr lang="en-AU" dirty="0"/>
              </a:p>
              <a:p>
                <a:pPr/>
                <a14:m>
                  <m:oMathPara xmlns:m="http://schemas.openxmlformats.org/officeDocument/2006/math">
                    <m:oMathParaPr>
                      <m:jc m:val="centerGroup"/>
                    </m:oMathParaPr>
                    <m:oMath xmlns:m="http://schemas.openxmlformats.org/officeDocument/2006/math">
                      <m:sSub>
                        <m:sSubPr>
                          <m:ctrlPr>
                            <a:rPr lang="en-AU" i="1" smtClean="0">
                              <a:latin typeface="Cambria Math" panose="02040503050406030204" pitchFamily="18" charset="0"/>
                            </a:rPr>
                          </m:ctrlPr>
                        </m:sSubPr>
                        <m:e>
                          <m:r>
                            <a:rPr lang="en-AU" b="0" i="1" smtClean="0">
                              <a:latin typeface="Cambria Math" panose="02040503050406030204" pitchFamily="18" charset="0"/>
                            </a:rPr>
                            <m:t>𝐹</m:t>
                          </m:r>
                        </m:e>
                        <m:sub>
                          <m:r>
                            <a:rPr lang="en-AU" b="0" i="1" smtClean="0">
                              <a:latin typeface="Cambria Math" panose="02040503050406030204" pitchFamily="18" charset="0"/>
                            </a:rPr>
                            <m:t>𝐵</m:t>
                          </m:r>
                        </m:sub>
                      </m:sSub>
                      <m:r>
                        <a:rPr lang="en-AU" b="0" i="1" smtClean="0">
                          <a:latin typeface="Cambria Math" panose="02040503050406030204" pitchFamily="18" charset="0"/>
                        </a:rPr>
                        <m:t>=</m:t>
                      </m:r>
                      <m:sSub>
                        <m:sSubPr>
                          <m:ctrlPr>
                            <a:rPr lang="en-AU" b="0" i="1" smtClean="0">
                              <a:latin typeface="Cambria Math" panose="02040503050406030204" pitchFamily="18" charset="0"/>
                            </a:rPr>
                          </m:ctrlPr>
                        </m:sSubPr>
                        <m:e>
                          <m:r>
                            <a:rPr lang="en-AU" b="0" i="1" smtClean="0">
                              <a:latin typeface="Cambria Math" panose="02040503050406030204" pitchFamily="18" charset="0"/>
                            </a:rPr>
                            <m:t>𝐹</m:t>
                          </m:r>
                        </m:e>
                        <m:sub>
                          <m:r>
                            <a:rPr lang="en-AU" b="0" i="1" smtClean="0">
                              <a:latin typeface="Cambria Math" panose="02040503050406030204" pitchFamily="18" charset="0"/>
                            </a:rPr>
                            <m:t>𝐶</m:t>
                          </m:r>
                        </m:sub>
                      </m:sSub>
                    </m:oMath>
                  </m:oMathPara>
                </a14:m>
                <a:endParaRPr lang="en-AU" dirty="0"/>
              </a:p>
              <a:p>
                <a:endParaRPr lang="en-AU" dirty="0"/>
              </a:p>
              <a:p>
                <a:pPr/>
                <a14:m>
                  <m:oMathPara xmlns:m="http://schemas.openxmlformats.org/officeDocument/2006/math">
                    <m:oMathParaPr>
                      <m:jc m:val="centerGroup"/>
                    </m:oMathParaPr>
                    <m:oMath xmlns:m="http://schemas.openxmlformats.org/officeDocument/2006/math">
                      <m:r>
                        <a:rPr lang="en-AU" b="0" i="1" smtClean="0">
                          <a:latin typeface="Cambria Math" panose="02040503050406030204" pitchFamily="18" charset="0"/>
                        </a:rPr>
                        <m:t>𝑞𝑣𝐵</m:t>
                      </m:r>
                      <m:r>
                        <a:rPr lang="en-AU" b="0" i="1" smtClean="0">
                          <a:latin typeface="Cambria Math" panose="02040503050406030204" pitchFamily="18" charset="0"/>
                        </a:rPr>
                        <m:t>=</m:t>
                      </m:r>
                      <m:f>
                        <m:fPr>
                          <m:ctrlPr>
                            <a:rPr lang="en-AU" b="0" i="1" smtClean="0">
                              <a:latin typeface="Cambria Math" panose="02040503050406030204" pitchFamily="18" charset="0"/>
                            </a:rPr>
                          </m:ctrlPr>
                        </m:fPr>
                        <m:num>
                          <m:r>
                            <a:rPr lang="en-AU" b="0" i="1" smtClean="0">
                              <a:latin typeface="Cambria Math" panose="02040503050406030204" pitchFamily="18" charset="0"/>
                            </a:rPr>
                            <m:t>𝑚</m:t>
                          </m:r>
                          <m:sSup>
                            <m:sSupPr>
                              <m:ctrlPr>
                                <a:rPr lang="en-AU" b="0" i="1" smtClean="0">
                                  <a:latin typeface="Cambria Math" panose="02040503050406030204" pitchFamily="18" charset="0"/>
                                </a:rPr>
                              </m:ctrlPr>
                            </m:sSupPr>
                            <m:e>
                              <m:r>
                                <a:rPr lang="en-AU" b="0" i="1" smtClean="0">
                                  <a:latin typeface="Cambria Math" panose="02040503050406030204" pitchFamily="18" charset="0"/>
                                </a:rPr>
                                <m:t>𝑣</m:t>
                              </m:r>
                            </m:e>
                            <m:sup>
                              <m:r>
                                <a:rPr lang="en-AU" b="0" i="1" smtClean="0">
                                  <a:latin typeface="Cambria Math" panose="02040503050406030204" pitchFamily="18" charset="0"/>
                                </a:rPr>
                                <m:t>2</m:t>
                              </m:r>
                            </m:sup>
                          </m:sSup>
                        </m:num>
                        <m:den>
                          <m:r>
                            <a:rPr lang="en-AU" b="0" i="1" smtClean="0">
                              <a:latin typeface="Cambria Math" panose="02040503050406030204" pitchFamily="18" charset="0"/>
                            </a:rPr>
                            <m:t>𝑟</m:t>
                          </m:r>
                        </m:den>
                      </m:f>
                    </m:oMath>
                  </m:oMathPara>
                </a14:m>
                <a:endParaRPr lang="en-AU" dirty="0"/>
              </a:p>
              <a:p>
                <a:endParaRPr lang="en-AU" dirty="0"/>
              </a:p>
              <a:p>
                <a:pPr/>
                <a14:m>
                  <m:oMathPara xmlns:m="http://schemas.openxmlformats.org/officeDocument/2006/math">
                    <m:oMathParaPr>
                      <m:jc m:val="centerGroup"/>
                    </m:oMathParaPr>
                    <m:oMath xmlns:m="http://schemas.openxmlformats.org/officeDocument/2006/math">
                      <m:r>
                        <a:rPr lang="en-AU" b="0" i="1" smtClean="0">
                          <a:latin typeface="Cambria Math" panose="02040503050406030204" pitchFamily="18" charset="0"/>
                        </a:rPr>
                        <m:t>𝑟</m:t>
                      </m:r>
                      <m:r>
                        <a:rPr lang="en-AU" b="0" i="1" smtClean="0">
                          <a:latin typeface="Cambria Math" panose="02040503050406030204" pitchFamily="18" charset="0"/>
                        </a:rPr>
                        <m:t>=</m:t>
                      </m:r>
                      <m:f>
                        <m:fPr>
                          <m:ctrlPr>
                            <a:rPr lang="en-AU" b="0" i="1" smtClean="0">
                              <a:latin typeface="Cambria Math" panose="02040503050406030204" pitchFamily="18" charset="0"/>
                            </a:rPr>
                          </m:ctrlPr>
                        </m:fPr>
                        <m:num>
                          <m:r>
                            <a:rPr lang="en-AU" b="0" i="1" smtClean="0">
                              <a:latin typeface="Cambria Math" panose="02040503050406030204" pitchFamily="18" charset="0"/>
                            </a:rPr>
                            <m:t>𝑚𝑣</m:t>
                          </m:r>
                        </m:num>
                        <m:den>
                          <m:r>
                            <a:rPr lang="en-AU" b="0" i="1" smtClean="0">
                              <a:latin typeface="Cambria Math" panose="02040503050406030204" pitchFamily="18" charset="0"/>
                            </a:rPr>
                            <m:t>𝑞𝐵</m:t>
                          </m:r>
                        </m:den>
                      </m:f>
                    </m:oMath>
                  </m:oMathPara>
                </a14:m>
                <a:endParaRPr lang="en-AU" dirty="0"/>
              </a:p>
              <a:p>
                <a:endParaRPr lang="en-AU" dirty="0"/>
              </a:p>
              <a:p>
                <a:r>
                  <a:rPr lang="en-AU" dirty="0"/>
                  <a:t>This equation becomes especially important later on in discussions about particle accelerators… more on that another time.</a:t>
                </a:r>
              </a:p>
            </p:txBody>
          </p:sp>
        </mc:Choice>
        <mc:Fallback xmlns="">
          <p:sp>
            <p:nvSpPr>
              <p:cNvPr id="31" name="TextBox 30">
                <a:extLst>
                  <a:ext uri="{FF2B5EF4-FFF2-40B4-BE49-F238E27FC236}">
                    <a16:creationId xmlns:a16="http://schemas.microsoft.com/office/drawing/2014/main" id="{54DC5A9A-ECE3-4F9A-99A7-36E7F240B774}"/>
                  </a:ext>
                </a:extLst>
              </p:cNvPr>
              <p:cNvSpPr txBox="1">
                <a:spLocks noRot="1" noChangeAspect="1" noMove="1" noResize="1" noEditPoints="1" noAdjustHandles="1" noChangeArrowheads="1" noChangeShapeType="1" noTextEdit="1"/>
              </p:cNvSpPr>
              <p:nvPr/>
            </p:nvSpPr>
            <p:spPr>
              <a:xfrm>
                <a:off x="813319" y="679970"/>
                <a:ext cx="4449145" cy="3660810"/>
              </a:xfrm>
              <a:prstGeom prst="rect">
                <a:avLst/>
              </a:prstGeom>
              <a:blipFill>
                <a:blip r:embed="rId3"/>
                <a:stretch>
                  <a:fillRect l="-1096" t="-1000" b="-1833"/>
                </a:stretch>
              </a:blipFill>
            </p:spPr>
            <p:txBody>
              <a:bodyPr/>
              <a:lstStyle/>
              <a:p>
                <a:r>
                  <a:rPr lang="en-AU">
                    <a:noFill/>
                  </a:rPr>
                  <a:t> </a:t>
                </a:r>
              </a:p>
            </p:txBody>
          </p:sp>
        </mc:Fallback>
      </mc:AlternateContent>
      <p:sp>
        <p:nvSpPr>
          <p:cNvPr id="22" name="Arc 21">
            <a:extLst>
              <a:ext uri="{FF2B5EF4-FFF2-40B4-BE49-F238E27FC236}">
                <a16:creationId xmlns:a16="http://schemas.microsoft.com/office/drawing/2014/main" id="{AD3D0A8D-76C8-437B-9C12-B00D47B76054}"/>
              </a:ext>
            </a:extLst>
          </p:cNvPr>
          <p:cNvSpPr/>
          <p:nvPr/>
        </p:nvSpPr>
        <p:spPr>
          <a:xfrm flipV="1">
            <a:off x="5005488" y="699796"/>
            <a:ext cx="3366245" cy="2195026"/>
          </a:xfrm>
          <a:prstGeom prst="arc">
            <a:avLst>
              <a:gd name="adj1" fmla="val 16054265"/>
              <a:gd name="adj2" fmla="val 1646197"/>
            </a:avLst>
          </a:prstGeom>
          <a:ln w="28575">
            <a:solidFill>
              <a:srgbClr val="FF0000"/>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dirty="0"/>
          </a:p>
        </p:txBody>
      </p:sp>
      <p:sp>
        <p:nvSpPr>
          <p:cNvPr id="34" name="Arc 33">
            <a:extLst>
              <a:ext uri="{FF2B5EF4-FFF2-40B4-BE49-F238E27FC236}">
                <a16:creationId xmlns:a16="http://schemas.microsoft.com/office/drawing/2014/main" id="{3A5CE8B9-4458-48AF-8210-E3622B94E9FB}"/>
              </a:ext>
            </a:extLst>
          </p:cNvPr>
          <p:cNvSpPr/>
          <p:nvPr/>
        </p:nvSpPr>
        <p:spPr>
          <a:xfrm>
            <a:off x="5006266" y="3401786"/>
            <a:ext cx="3366245" cy="2438396"/>
          </a:xfrm>
          <a:prstGeom prst="arc">
            <a:avLst>
              <a:gd name="adj1" fmla="val 16054265"/>
              <a:gd name="adj2" fmla="val 1646197"/>
            </a:avLst>
          </a:prstGeom>
          <a:ln w="28575">
            <a:solidFill>
              <a:srgbClr val="FF0000"/>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dirty="0"/>
          </a:p>
        </p:txBody>
      </p:sp>
      <p:sp>
        <p:nvSpPr>
          <p:cNvPr id="35" name="TextBox 34">
            <a:extLst>
              <a:ext uri="{FF2B5EF4-FFF2-40B4-BE49-F238E27FC236}">
                <a16:creationId xmlns:a16="http://schemas.microsoft.com/office/drawing/2014/main" id="{E94BAF1D-E6BC-44D0-8580-468CCCD84641}"/>
              </a:ext>
            </a:extLst>
          </p:cNvPr>
          <p:cNvSpPr txBox="1"/>
          <p:nvPr/>
        </p:nvSpPr>
        <p:spPr>
          <a:xfrm>
            <a:off x="7063274" y="5960126"/>
            <a:ext cx="4096138" cy="369332"/>
          </a:xfrm>
          <a:prstGeom prst="rect">
            <a:avLst/>
          </a:prstGeom>
          <a:noFill/>
        </p:spPr>
        <p:txBody>
          <a:bodyPr wrap="square" rtlCol="0">
            <a:spAutoFit/>
          </a:bodyPr>
          <a:lstStyle/>
          <a:p>
            <a:r>
              <a:rPr lang="en-AU" dirty="0">
                <a:solidFill>
                  <a:srgbClr val="FF0000"/>
                </a:solidFill>
              </a:rPr>
              <a:t>Particles undergo… </a:t>
            </a:r>
            <a:r>
              <a:rPr lang="en-AU" i="1" dirty="0">
                <a:solidFill>
                  <a:srgbClr val="FF0000"/>
                </a:solidFill>
              </a:rPr>
              <a:t>circular motion!</a:t>
            </a:r>
            <a:endParaRPr lang="en-AU" dirty="0">
              <a:solidFill>
                <a:srgbClr val="FF0000"/>
              </a:solidFill>
            </a:endParaRPr>
          </a:p>
        </p:txBody>
      </p:sp>
      <p:sp>
        <p:nvSpPr>
          <p:cNvPr id="33" name="Rectangle 32">
            <a:extLst>
              <a:ext uri="{FF2B5EF4-FFF2-40B4-BE49-F238E27FC236}">
                <a16:creationId xmlns:a16="http://schemas.microsoft.com/office/drawing/2014/main" id="{5AB05DA1-F441-400D-B4D6-BB9BFE9120DD}"/>
              </a:ext>
            </a:extLst>
          </p:cNvPr>
          <p:cNvSpPr/>
          <p:nvPr/>
        </p:nvSpPr>
        <p:spPr>
          <a:xfrm>
            <a:off x="2562566" y="2554887"/>
            <a:ext cx="1020387" cy="69761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Tree>
    <p:extLst>
      <p:ext uri="{BB962C8B-B14F-4D97-AF65-F5344CB8AC3E}">
        <p14:creationId xmlns:p14="http://schemas.microsoft.com/office/powerpoint/2010/main" val="16388047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Particle tracks in a cloud chamber / 01&quot;, after 1952 | Physics, Science,  Quantum mechanics">
            <a:extLst>
              <a:ext uri="{FF2B5EF4-FFF2-40B4-BE49-F238E27FC236}">
                <a16:creationId xmlns:a16="http://schemas.microsoft.com/office/drawing/2014/main" id="{DE01F8FF-5133-43C7-984A-A2CA85C4E8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56114" y="1268962"/>
            <a:ext cx="6879772" cy="5159829"/>
          </a:xfrm>
          <a:prstGeom prst="rect">
            <a:avLst/>
          </a:prstGeom>
          <a:noFill/>
          <a:extLst>
            <a:ext uri="{909E8E84-426E-40DD-AFC4-6F175D3DCCD1}">
              <a14:hiddenFill xmlns:a14="http://schemas.microsoft.com/office/drawing/2010/main">
                <a:solidFill>
                  <a:srgbClr val="FFFFFF"/>
                </a:solidFill>
              </a14:hiddenFill>
            </a:ext>
          </a:extLst>
        </p:spPr>
      </p:pic>
      <p:sp>
        <p:nvSpPr>
          <p:cNvPr id="3" name="Title 1">
            <a:extLst>
              <a:ext uri="{FF2B5EF4-FFF2-40B4-BE49-F238E27FC236}">
                <a16:creationId xmlns:a16="http://schemas.microsoft.com/office/drawing/2014/main" id="{B97859CE-EC88-4F24-AFA1-2980205A259C}"/>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AU" sz="3200" u="sng" dirty="0"/>
              <a:t>DISCOVERING NEW PARTICLES WITH ELECTROMAGNETISM</a:t>
            </a:r>
          </a:p>
        </p:txBody>
      </p:sp>
    </p:spTree>
    <p:extLst>
      <p:ext uri="{BB962C8B-B14F-4D97-AF65-F5344CB8AC3E}">
        <p14:creationId xmlns:p14="http://schemas.microsoft.com/office/powerpoint/2010/main" val="42275890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26D02A-7C19-452B-B6BE-F4D7952B09FA}"/>
              </a:ext>
            </a:extLst>
          </p:cNvPr>
          <p:cNvSpPr>
            <a:spLocks noGrp="1"/>
          </p:cNvSpPr>
          <p:nvPr>
            <p:ph type="title"/>
          </p:nvPr>
        </p:nvSpPr>
        <p:spPr/>
        <p:txBody>
          <a:bodyPr/>
          <a:lstStyle/>
          <a:p>
            <a:r>
              <a:rPr lang="en-AU" u="sng" dirty="0"/>
              <a:t>FORCE BETWEEN CURRENT-CARRYING WIRES</a:t>
            </a:r>
          </a:p>
        </p:txBody>
      </p:sp>
      <p:pic>
        <p:nvPicPr>
          <p:cNvPr id="7" name="Picture 6">
            <a:extLst>
              <a:ext uri="{FF2B5EF4-FFF2-40B4-BE49-F238E27FC236}">
                <a16:creationId xmlns:a16="http://schemas.microsoft.com/office/drawing/2014/main" id="{94D4558F-BC0C-48A9-B765-6963B7B95F95}"/>
              </a:ext>
            </a:extLst>
          </p:cNvPr>
          <p:cNvPicPr>
            <a:picLocks noChangeAspect="1"/>
          </p:cNvPicPr>
          <p:nvPr/>
        </p:nvPicPr>
        <p:blipFill>
          <a:blip r:embed="rId3"/>
          <a:stretch>
            <a:fillRect/>
          </a:stretch>
        </p:blipFill>
        <p:spPr>
          <a:xfrm>
            <a:off x="2037784" y="2095181"/>
            <a:ext cx="8116431" cy="2667638"/>
          </a:xfrm>
          <a:prstGeom prst="rect">
            <a:avLst/>
          </a:prstGeom>
        </p:spPr>
      </p:pic>
    </p:spTree>
    <p:extLst>
      <p:ext uri="{BB962C8B-B14F-4D97-AF65-F5344CB8AC3E}">
        <p14:creationId xmlns:p14="http://schemas.microsoft.com/office/powerpoint/2010/main" val="33005885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7E1063E-A460-44B9-B2ED-FFA016C3FF43}"/>
              </a:ext>
            </a:extLst>
          </p:cNvPr>
          <p:cNvPicPr>
            <a:picLocks noChangeAspect="1"/>
          </p:cNvPicPr>
          <p:nvPr/>
        </p:nvPicPr>
        <p:blipFill>
          <a:blip r:embed="rId2"/>
          <a:stretch>
            <a:fillRect/>
          </a:stretch>
        </p:blipFill>
        <p:spPr>
          <a:xfrm>
            <a:off x="0" y="0"/>
            <a:ext cx="12192000" cy="6858000"/>
          </a:xfrm>
          <a:prstGeom prst="rect">
            <a:avLst/>
          </a:prstGeom>
        </p:spPr>
      </p:pic>
      <p:pic>
        <p:nvPicPr>
          <p:cNvPr id="3" name="Picture 2">
            <a:extLst>
              <a:ext uri="{FF2B5EF4-FFF2-40B4-BE49-F238E27FC236}">
                <a16:creationId xmlns:a16="http://schemas.microsoft.com/office/drawing/2014/main" id="{797011C3-CF9B-484C-95AB-5B792B95AF9C}"/>
              </a:ext>
            </a:extLst>
          </p:cNvPr>
          <p:cNvPicPr>
            <a:picLocks noChangeAspect="1"/>
          </p:cNvPicPr>
          <p:nvPr/>
        </p:nvPicPr>
        <p:blipFill>
          <a:blip r:embed="rId3"/>
          <a:stretch>
            <a:fillRect/>
          </a:stretch>
        </p:blipFill>
        <p:spPr>
          <a:xfrm>
            <a:off x="757431" y="1143582"/>
            <a:ext cx="4257675" cy="5429250"/>
          </a:xfrm>
          <a:prstGeom prst="rect">
            <a:avLst/>
          </a:prstGeom>
        </p:spPr>
      </p:pic>
      <p:sp>
        <p:nvSpPr>
          <p:cNvPr id="6" name="Content Placeholder 2">
            <a:extLst>
              <a:ext uri="{FF2B5EF4-FFF2-40B4-BE49-F238E27FC236}">
                <a16:creationId xmlns:a16="http://schemas.microsoft.com/office/drawing/2014/main" id="{CED4D7F0-5BCC-4F85-BB9D-8E6C0F499E08}"/>
              </a:ext>
            </a:extLst>
          </p:cNvPr>
          <p:cNvSpPr txBox="1">
            <a:spLocks/>
          </p:cNvSpPr>
          <p:nvPr/>
        </p:nvSpPr>
        <p:spPr>
          <a:xfrm>
            <a:off x="5095875" y="1237796"/>
            <a:ext cx="6436567" cy="5172335"/>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AU" dirty="0"/>
              <a:t>Using Ampere’s Law &amp; our Right-Hand Grip Rule, we can work out the direction of the magnetic field from wire 1 at the location of wire 2.</a:t>
            </a:r>
          </a:p>
          <a:p>
            <a:r>
              <a:rPr lang="en-AU" dirty="0"/>
              <a:t>Then, using the Lorentz Law &amp; the Right-Hand Slap Rule (thumb in direction of motion of ‘+’ve charged particles i.e. direction of conventional current, fingers in direction of B), we can work out the force experienced by wire 2 due to wire 1. This is a symmetrical argument.</a:t>
            </a:r>
          </a:p>
          <a:p>
            <a:r>
              <a:rPr lang="en-AU" dirty="0"/>
              <a:t>We can use similar logic to predict the outcome of currents flowing in opposite directions.</a:t>
            </a:r>
          </a:p>
        </p:txBody>
      </p:sp>
      <p:sp>
        <p:nvSpPr>
          <p:cNvPr id="7" name="Title 1">
            <a:extLst>
              <a:ext uri="{FF2B5EF4-FFF2-40B4-BE49-F238E27FC236}">
                <a16:creationId xmlns:a16="http://schemas.microsoft.com/office/drawing/2014/main" id="{9ACA66DF-FBAE-4C62-9A62-70486C2854D1}"/>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AU" u="sng" dirty="0"/>
              <a:t>FORCE BETWEEN CURRENT-CARRYING WIRES</a:t>
            </a:r>
          </a:p>
        </p:txBody>
      </p:sp>
    </p:spTree>
    <p:extLst>
      <p:ext uri="{BB962C8B-B14F-4D97-AF65-F5344CB8AC3E}">
        <p14:creationId xmlns:p14="http://schemas.microsoft.com/office/powerpoint/2010/main" val="42860073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AE3A10D-1256-4484-848A-59AB621F906D}"/>
              </a:ext>
            </a:extLst>
          </p:cNvPr>
          <p:cNvPicPr>
            <a:picLocks noChangeAspect="1"/>
          </p:cNvPicPr>
          <p:nvPr/>
        </p:nvPicPr>
        <p:blipFill>
          <a:blip r:embed="rId2"/>
          <a:stretch>
            <a:fillRect/>
          </a:stretch>
        </p:blipFill>
        <p:spPr>
          <a:xfrm>
            <a:off x="0" y="0"/>
            <a:ext cx="12187306" cy="6858000"/>
          </a:xfrm>
          <a:prstGeom prst="rect">
            <a:avLst/>
          </a:prstGeom>
        </p:spPr>
      </p:pic>
      <p:pic>
        <p:nvPicPr>
          <p:cNvPr id="3" name="Picture 2">
            <a:extLst>
              <a:ext uri="{FF2B5EF4-FFF2-40B4-BE49-F238E27FC236}">
                <a16:creationId xmlns:a16="http://schemas.microsoft.com/office/drawing/2014/main" id="{B0093C0A-CBF7-4474-8E64-A90606AA759B}"/>
              </a:ext>
            </a:extLst>
          </p:cNvPr>
          <p:cNvPicPr>
            <a:picLocks noChangeAspect="1"/>
          </p:cNvPicPr>
          <p:nvPr/>
        </p:nvPicPr>
        <p:blipFill>
          <a:blip r:embed="rId3"/>
          <a:stretch>
            <a:fillRect/>
          </a:stretch>
        </p:blipFill>
        <p:spPr>
          <a:xfrm>
            <a:off x="280179" y="1212639"/>
            <a:ext cx="11631641" cy="4432721"/>
          </a:xfrm>
          <a:prstGeom prst="rect">
            <a:avLst/>
          </a:prstGeom>
        </p:spPr>
      </p:pic>
      <p:pic>
        <p:nvPicPr>
          <p:cNvPr id="7" name="Picture 6">
            <a:extLst>
              <a:ext uri="{FF2B5EF4-FFF2-40B4-BE49-F238E27FC236}">
                <a16:creationId xmlns:a16="http://schemas.microsoft.com/office/drawing/2014/main" id="{BFDBD48F-FB66-4F21-927E-9546C6227EF8}"/>
              </a:ext>
            </a:extLst>
          </p:cNvPr>
          <p:cNvPicPr>
            <a:picLocks noChangeAspect="1"/>
          </p:cNvPicPr>
          <p:nvPr/>
        </p:nvPicPr>
        <p:blipFill>
          <a:blip r:embed="rId2"/>
          <a:stretch>
            <a:fillRect/>
          </a:stretch>
        </p:blipFill>
        <p:spPr>
          <a:xfrm>
            <a:off x="720206" y="957820"/>
            <a:ext cx="921981" cy="509638"/>
          </a:xfrm>
          <a:prstGeom prst="rect">
            <a:avLst/>
          </a:prstGeom>
        </p:spPr>
      </p:pic>
      <p:sp>
        <p:nvSpPr>
          <p:cNvPr id="8" name="Title 1">
            <a:extLst>
              <a:ext uri="{FF2B5EF4-FFF2-40B4-BE49-F238E27FC236}">
                <a16:creationId xmlns:a16="http://schemas.microsoft.com/office/drawing/2014/main" id="{0820D4F2-378F-4785-A1EE-894A3D2DBDA8}"/>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AU" u="sng" dirty="0"/>
              <a:t>THE AURORA</a:t>
            </a:r>
          </a:p>
        </p:txBody>
      </p:sp>
    </p:spTree>
    <p:extLst>
      <p:ext uri="{BB962C8B-B14F-4D97-AF65-F5344CB8AC3E}">
        <p14:creationId xmlns:p14="http://schemas.microsoft.com/office/powerpoint/2010/main" val="19005067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5715CB8-3EB6-B5ED-0791-DCD22B85877F}"/>
              </a:ext>
            </a:extLst>
          </p:cNvPr>
          <p:cNvPicPr>
            <a:picLocks noChangeAspect="1"/>
          </p:cNvPicPr>
          <p:nvPr/>
        </p:nvPicPr>
        <p:blipFill>
          <a:blip r:embed="rId2"/>
          <a:stretch>
            <a:fillRect/>
          </a:stretch>
        </p:blipFill>
        <p:spPr>
          <a:xfrm>
            <a:off x="0" y="0"/>
            <a:ext cx="10274300" cy="6858000"/>
          </a:xfrm>
          <a:prstGeom prst="rect">
            <a:avLst/>
          </a:prstGeom>
        </p:spPr>
      </p:pic>
      <p:pic>
        <p:nvPicPr>
          <p:cNvPr id="5" name="Picture 4">
            <a:extLst>
              <a:ext uri="{FF2B5EF4-FFF2-40B4-BE49-F238E27FC236}">
                <a16:creationId xmlns:a16="http://schemas.microsoft.com/office/drawing/2014/main" id="{DCD28FB3-EB26-55AD-30B9-0B630470C0C4}"/>
              </a:ext>
            </a:extLst>
          </p:cNvPr>
          <p:cNvPicPr>
            <a:picLocks noChangeAspect="1"/>
          </p:cNvPicPr>
          <p:nvPr/>
        </p:nvPicPr>
        <p:blipFill>
          <a:blip r:embed="rId3"/>
          <a:stretch>
            <a:fillRect/>
          </a:stretch>
        </p:blipFill>
        <p:spPr>
          <a:xfrm>
            <a:off x="7984502" y="0"/>
            <a:ext cx="4207497" cy="6857999"/>
          </a:xfrm>
          <a:prstGeom prst="rect">
            <a:avLst/>
          </a:prstGeom>
        </p:spPr>
      </p:pic>
    </p:spTree>
    <p:extLst>
      <p:ext uri="{BB962C8B-B14F-4D97-AF65-F5344CB8AC3E}">
        <p14:creationId xmlns:p14="http://schemas.microsoft.com/office/powerpoint/2010/main" val="6203339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FC1D0D4-8B1C-3CA6-7DA6-88CBD4224984}"/>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97481539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26D02A-7C19-452B-B6BE-F4D7952B09FA}"/>
              </a:ext>
            </a:extLst>
          </p:cNvPr>
          <p:cNvSpPr>
            <a:spLocks noGrp="1"/>
          </p:cNvSpPr>
          <p:nvPr>
            <p:ph type="title"/>
          </p:nvPr>
        </p:nvSpPr>
        <p:spPr/>
        <p:txBody>
          <a:bodyPr/>
          <a:lstStyle/>
          <a:p>
            <a:r>
              <a:rPr lang="en-AU" u="sng" dirty="0"/>
              <a:t>FORCE ON A CONDUCTOR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7C00472-8558-4D65-AAC5-C95E0F7C0B05}"/>
                  </a:ext>
                </a:extLst>
              </p:cNvPr>
              <p:cNvSpPr>
                <a:spLocks noGrp="1"/>
              </p:cNvSpPr>
              <p:nvPr>
                <p:ph idx="1"/>
              </p:nvPr>
            </p:nvSpPr>
            <p:spPr>
              <a:xfrm>
                <a:off x="838200" y="1576872"/>
                <a:ext cx="10515600" cy="5010539"/>
              </a:xfrm>
            </p:spPr>
            <p:txBody>
              <a:bodyPr>
                <a:normAutofit fontScale="62500" lnSpcReduction="20000"/>
              </a:bodyPr>
              <a:lstStyle/>
              <a:p>
                <a:pPr algn="l"/>
                <a:r>
                  <a:rPr lang="en-AU" i="0" dirty="0">
                    <a:effectLst/>
                  </a:rPr>
                  <a:t>The definition for current, you may recall, is:</a:t>
                </a:r>
                <a:endParaRPr lang="en-AU" b="0" i="1" dirty="0">
                  <a:effectLst/>
                  <a:latin typeface="Cambria Math" panose="02040503050406030204" pitchFamily="18" charset="0"/>
                </a:endParaRPr>
              </a:p>
              <a:p>
                <a:pPr marL="0" indent="0" algn="l">
                  <a:buNone/>
                </a:pPr>
                <a14:m>
                  <m:oMathPara xmlns:m="http://schemas.openxmlformats.org/officeDocument/2006/math">
                    <m:oMathParaPr>
                      <m:jc m:val="centerGroup"/>
                    </m:oMathParaPr>
                    <m:oMath xmlns:m="http://schemas.openxmlformats.org/officeDocument/2006/math">
                      <m:r>
                        <a:rPr lang="en-AU" b="0" i="1" smtClean="0">
                          <a:effectLst/>
                          <a:latin typeface="Cambria Math" panose="02040503050406030204" pitchFamily="18" charset="0"/>
                        </a:rPr>
                        <m:t>𝐼</m:t>
                      </m:r>
                      <m:r>
                        <a:rPr lang="en-AU" b="0" i="1" smtClean="0">
                          <a:effectLst/>
                          <a:latin typeface="Cambria Math" panose="02040503050406030204" pitchFamily="18" charset="0"/>
                        </a:rPr>
                        <m:t>=</m:t>
                      </m:r>
                      <m:f>
                        <m:fPr>
                          <m:ctrlPr>
                            <a:rPr lang="en-AU" b="0" i="1" smtClean="0">
                              <a:effectLst/>
                              <a:latin typeface="Cambria Math" panose="02040503050406030204" pitchFamily="18" charset="0"/>
                            </a:rPr>
                          </m:ctrlPr>
                        </m:fPr>
                        <m:num>
                          <m:r>
                            <a:rPr lang="en-AU" b="0" i="1" smtClean="0">
                              <a:effectLst/>
                              <a:latin typeface="Cambria Math" panose="02040503050406030204" pitchFamily="18" charset="0"/>
                            </a:rPr>
                            <m:t>𝑞</m:t>
                          </m:r>
                        </m:num>
                        <m:den>
                          <m:r>
                            <a:rPr lang="en-AU" b="0" i="1" smtClean="0">
                              <a:effectLst/>
                              <a:latin typeface="Cambria Math" panose="02040503050406030204" pitchFamily="18" charset="0"/>
                            </a:rPr>
                            <m:t>𝑡</m:t>
                          </m:r>
                        </m:den>
                      </m:f>
                    </m:oMath>
                  </m:oMathPara>
                </a14:m>
                <a:endParaRPr lang="en-AU" i="0" dirty="0">
                  <a:effectLst/>
                </a:endParaRPr>
              </a:p>
              <a:p>
                <a:pPr marL="0" indent="0" algn="l">
                  <a:buNone/>
                </a:pPr>
                <a:endParaRPr lang="en-AU" dirty="0"/>
              </a:p>
              <a:p>
                <a:r>
                  <a:rPr lang="en-AU" dirty="0"/>
                  <a:t>The velocity of charged particles through a conductor of length ‘L’ is:</a:t>
                </a:r>
              </a:p>
              <a:p>
                <a:endParaRPr lang="en-AU" i="0" dirty="0">
                  <a:effectLst/>
                </a:endParaRPr>
              </a:p>
              <a:p>
                <a:pPr marL="0" indent="0">
                  <a:buNone/>
                </a:pPr>
                <a14:m>
                  <m:oMathPara xmlns:m="http://schemas.openxmlformats.org/officeDocument/2006/math">
                    <m:oMathParaPr>
                      <m:jc m:val="centerGroup"/>
                    </m:oMathParaPr>
                    <m:oMath xmlns:m="http://schemas.openxmlformats.org/officeDocument/2006/math">
                      <m:r>
                        <a:rPr lang="en-AU" b="0" i="1" smtClean="0">
                          <a:effectLst/>
                          <a:latin typeface="Cambria Math" panose="02040503050406030204" pitchFamily="18" charset="0"/>
                        </a:rPr>
                        <m:t>𝑣</m:t>
                      </m:r>
                      <m:r>
                        <a:rPr lang="en-AU" b="0" i="1" smtClean="0">
                          <a:effectLst/>
                          <a:latin typeface="Cambria Math" panose="02040503050406030204" pitchFamily="18" charset="0"/>
                        </a:rPr>
                        <m:t>=</m:t>
                      </m:r>
                      <m:f>
                        <m:fPr>
                          <m:ctrlPr>
                            <a:rPr lang="en-AU" b="0" i="1" smtClean="0">
                              <a:effectLst/>
                              <a:latin typeface="Cambria Math" panose="02040503050406030204" pitchFamily="18" charset="0"/>
                            </a:rPr>
                          </m:ctrlPr>
                        </m:fPr>
                        <m:num>
                          <m:r>
                            <a:rPr lang="en-AU" b="0" i="1" smtClean="0">
                              <a:effectLst/>
                              <a:latin typeface="Cambria Math" panose="02040503050406030204" pitchFamily="18" charset="0"/>
                            </a:rPr>
                            <m:t>𝑙</m:t>
                          </m:r>
                        </m:num>
                        <m:den>
                          <m:r>
                            <a:rPr lang="en-AU" b="0" i="1" smtClean="0">
                              <a:effectLst/>
                              <a:latin typeface="Cambria Math" panose="02040503050406030204" pitchFamily="18" charset="0"/>
                            </a:rPr>
                            <m:t>𝑡</m:t>
                          </m:r>
                        </m:den>
                      </m:f>
                      <m:r>
                        <a:rPr lang="en-AU" b="0" i="1" smtClean="0">
                          <a:effectLst/>
                          <a:latin typeface="Cambria Math" panose="02040503050406030204" pitchFamily="18" charset="0"/>
                        </a:rPr>
                        <m:t>, </m:t>
                      </m:r>
                      <m:r>
                        <a:rPr lang="en-AU" b="0" i="1" smtClean="0">
                          <a:effectLst/>
                          <a:latin typeface="Cambria Math" panose="02040503050406030204" pitchFamily="18" charset="0"/>
                        </a:rPr>
                        <m:t>𝑠𝑜𝑙𝑣𝑖𝑛𝑔</m:t>
                      </m:r>
                      <m:r>
                        <a:rPr lang="en-AU" b="0" i="1" smtClean="0">
                          <a:effectLst/>
                          <a:latin typeface="Cambria Math" panose="02040503050406030204" pitchFamily="18" charset="0"/>
                        </a:rPr>
                        <m:t> </m:t>
                      </m:r>
                      <m:r>
                        <a:rPr lang="en-AU" b="0" i="1" smtClean="0">
                          <a:effectLst/>
                          <a:latin typeface="Cambria Math" panose="02040503050406030204" pitchFamily="18" charset="0"/>
                        </a:rPr>
                        <m:t>𝑓𝑜𝑟</m:t>
                      </m:r>
                      <m:r>
                        <a:rPr lang="en-AU" b="0" i="1" smtClean="0">
                          <a:effectLst/>
                          <a:latin typeface="Cambria Math" panose="02040503050406030204" pitchFamily="18" charset="0"/>
                        </a:rPr>
                        <m:t> ′</m:t>
                      </m:r>
                      <m:r>
                        <a:rPr lang="en-AU" b="0" i="1" smtClean="0">
                          <a:effectLst/>
                          <a:latin typeface="Cambria Math" panose="02040503050406030204" pitchFamily="18" charset="0"/>
                        </a:rPr>
                        <m:t>𝑡</m:t>
                      </m:r>
                      <m:r>
                        <a:rPr lang="en-AU" b="0" i="1" smtClean="0">
                          <a:effectLst/>
                          <a:latin typeface="Cambria Math" panose="02040503050406030204" pitchFamily="18" charset="0"/>
                        </a:rPr>
                        <m:t>′→</m:t>
                      </m:r>
                      <m:r>
                        <a:rPr lang="en-AU" b="0" i="1" smtClean="0">
                          <a:effectLst/>
                          <a:latin typeface="Cambria Math" panose="02040503050406030204" pitchFamily="18" charset="0"/>
                          <a:ea typeface="Cambria Math" panose="02040503050406030204" pitchFamily="18" charset="0"/>
                        </a:rPr>
                        <m:t>𝑡</m:t>
                      </m:r>
                      <m:r>
                        <a:rPr lang="en-AU" b="0" i="1" smtClean="0">
                          <a:effectLst/>
                          <a:latin typeface="Cambria Math" panose="02040503050406030204" pitchFamily="18" charset="0"/>
                          <a:ea typeface="Cambria Math" panose="02040503050406030204" pitchFamily="18" charset="0"/>
                        </a:rPr>
                        <m:t>=</m:t>
                      </m:r>
                      <m:f>
                        <m:fPr>
                          <m:ctrlPr>
                            <a:rPr lang="en-AU" b="0" i="1" smtClean="0">
                              <a:effectLst/>
                              <a:latin typeface="Cambria Math" panose="02040503050406030204" pitchFamily="18" charset="0"/>
                              <a:ea typeface="Cambria Math" panose="02040503050406030204" pitchFamily="18" charset="0"/>
                            </a:rPr>
                          </m:ctrlPr>
                        </m:fPr>
                        <m:num>
                          <m:r>
                            <a:rPr lang="en-AU" b="0" i="1" smtClean="0">
                              <a:effectLst/>
                              <a:latin typeface="Cambria Math" panose="02040503050406030204" pitchFamily="18" charset="0"/>
                              <a:ea typeface="Cambria Math" panose="02040503050406030204" pitchFamily="18" charset="0"/>
                            </a:rPr>
                            <m:t>𝑙</m:t>
                          </m:r>
                        </m:num>
                        <m:den>
                          <m:r>
                            <a:rPr lang="en-AU" b="0" i="1" smtClean="0">
                              <a:effectLst/>
                              <a:latin typeface="Cambria Math" panose="02040503050406030204" pitchFamily="18" charset="0"/>
                              <a:ea typeface="Cambria Math" panose="02040503050406030204" pitchFamily="18" charset="0"/>
                            </a:rPr>
                            <m:t>𝑣</m:t>
                          </m:r>
                        </m:den>
                      </m:f>
                    </m:oMath>
                  </m:oMathPara>
                </a14:m>
                <a:endParaRPr lang="en-AU" dirty="0"/>
              </a:p>
              <a:p>
                <a:r>
                  <a:rPr lang="en-AU" i="0" dirty="0">
                    <a:effectLst/>
                  </a:rPr>
                  <a:t>Combining the two…</a:t>
                </a:r>
                <a:endParaRPr lang="en-AU" dirty="0"/>
              </a:p>
              <a:p>
                <a:pPr marL="0" indent="0">
                  <a:buNone/>
                </a:pPr>
                <a14:m>
                  <m:oMathPara xmlns:m="http://schemas.openxmlformats.org/officeDocument/2006/math">
                    <m:oMathParaPr>
                      <m:jc m:val="centerGroup"/>
                    </m:oMathParaPr>
                    <m:oMath xmlns:m="http://schemas.openxmlformats.org/officeDocument/2006/math">
                      <m:r>
                        <a:rPr lang="en-AU" b="0" i="1" smtClean="0">
                          <a:effectLst/>
                          <a:latin typeface="Cambria Math" panose="02040503050406030204" pitchFamily="18" charset="0"/>
                        </a:rPr>
                        <m:t>𝐼</m:t>
                      </m:r>
                      <m:r>
                        <a:rPr lang="en-AU" b="0" i="1" smtClean="0">
                          <a:effectLst/>
                          <a:latin typeface="Cambria Math" panose="02040503050406030204" pitchFamily="18" charset="0"/>
                        </a:rPr>
                        <m:t>=</m:t>
                      </m:r>
                      <m:f>
                        <m:fPr>
                          <m:ctrlPr>
                            <a:rPr lang="en-AU" b="0" i="1" smtClean="0">
                              <a:effectLst/>
                              <a:latin typeface="Cambria Math" panose="02040503050406030204" pitchFamily="18" charset="0"/>
                            </a:rPr>
                          </m:ctrlPr>
                        </m:fPr>
                        <m:num>
                          <m:r>
                            <a:rPr lang="en-AU" b="0" i="1" smtClean="0">
                              <a:effectLst/>
                              <a:latin typeface="Cambria Math" panose="02040503050406030204" pitchFamily="18" charset="0"/>
                            </a:rPr>
                            <m:t>𝑞</m:t>
                          </m:r>
                        </m:num>
                        <m:den>
                          <m:r>
                            <a:rPr lang="en-AU" b="0" i="1" smtClean="0">
                              <a:effectLst/>
                              <a:latin typeface="Cambria Math" panose="02040503050406030204" pitchFamily="18" charset="0"/>
                            </a:rPr>
                            <m:t>𝑡</m:t>
                          </m:r>
                        </m:den>
                      </m:f>
                      <m:r>
                        <a:rPr lang="en-AU" b="0" i="1" smtClean="0">
                          <a:effectLst/>
                          <a:latin typeface="Cambria Math" panose="02040503050406030204" pitchFamily="18" charset="0"/>
                        </a:rPr>
                        <m:t>=</m:t>
                      </m:r>
                      <m:f>
                        <m:fPr>
                          <m:ctrlPr>
                            <a:rPr lang="en-AU" b="0" i="1" smtClean="0">
                              <a:effectLst/>
                              <a:latin typeface="Cambria Math" panose="02040503050406030204" pitchFamily="18" charset="0"/>
                            </a:rPr>
                          </m:ctrlPr>
                        </m:fPr>
                        <m:num>
                          <m:r>
                            <a:rPr lang="en-AU" b="0" i="1" smtClean="0">
                              <a:effectLst/>
                              <a:latin typeface="Cambria Math" panose="02040503050406030204" pitchFamily="18" charset="0"/>
                            </a:rPr>
                            <m:t>𝑞</m:t>
                          </m:r>
                        </m:num>
                        <m:den>
                          <m:d>
                            <m:dPr>
                              <m:ctrlPr>
                                <a:rPr lang="en-AU" b="0" i="1" smtClean="0">
                                  <a:effectLst/>
                                  <a:latin typeface="Cambria Math" panose="02040503050406030204" pitchFamily="18" charset="0"/>
                                </a:rPr>
                              </m:ctrlPr>
                            </m:dPr>
                            <m:e>
                              <m:f>
                                <m:fPr>
                                  <m:type m:val="skw"/>
                                  <m:ctrlPr>
                                    <a:rPr lang="en-AU" b="0" i="1" smtClean="0">
                                      <a:effectLst/>
                                      <a:latin typeface="Cambria Math" panose="02040503050406030204" pitchFamily="18" charset="0"/>
                                    </a:rPr>
                                  </m:ctrlPr>
                                </m:fPr>
                                <m:num>
                                  <m:r>
                                    <a:rPr lang="en-AU" b="0" i="1" smtClean="0">
                                      <a:effectLst/>
                                      <a:latin typeface="Cambria Math" panose="02040503050406030204" pitchFamily="18" charset="0"/>
                                    </a:rPr>
                                    <m:t>𝑙</m:t>
                                  </m:r>
                                </m:num>
                                <m:den>
                                  <m:r>
                                    <a:rPr lang="en-AU" b="0" i="1" smtClean="0">
                                      <a:effectLst/>
                                      <a:latin typeface="Cambria Math" panose="02040503050406030204" pitchFamily="18" charset="0"/>
                                    </a:rPr>
                                    <m:t>𝑣</m:t>
                                  </m:r>
                                </m:den>
                              </m:f>
                            </m:e>
                          </m:d>
                        </m:den>
                      </m:f>
                      <m:r>
                        <a:rPr lang="en-AU" b="0" i="0" smtClean="0">
                          <a:effectLst/>
                          <a:latin typeface="Cambria Math" panose="02040503050406030204" pitchFamily="18" charset="0"/>
                        </a:rPr>
                        <m:t>=</m:t>
                      </m:r>
                      <m:r>
                        <m:rPr>
                          <m:sty m:val="p"/>
                        </m:rPr>
                        <a:rPr lang="en-AU" b="0" i="0" smtClean="0">
                          <a:effectLst/>
                          <a:latin typeface="Cambria Math" panose="02040503050406030204" pitchFamily="18" charset="0"/>
                        </a:rPr>
                        <m:t>q</m:t>
                      </m:r>
                      <m:r>
                        <a:rPr lang="en-AU" b="0" i="1" smtClean="0">
                          <a:effectLst/>
                          <a:latin typeface="Cambria Math" panose="02040503050406030204" pitchFamily="18" charset="0"/>
                          <a:ea typeface="Cambria Math" panose="02040503050406030204" pitchFamily="18" charset="0"/>
                        </a:rPr>
                        <m:t>×</m:t>
                      </m:r>
                      <m:f>
                        <m:fPr>
                          <m:ctrlPr>
                            <a:rPr lang="en-AU" b="0" i="1" smtClean="0">
                              <a:effectLst/>
                              <a:latin typeface="Cambria Math" panose="02040503050406030204" pitchFamily="18" charset="0"/>
                              <a:ea typeface="Cambria Math" panose="02040503050406030204" pitchFamily="18" charset="0"/>
                            </a:rPr>
                          </m:ctrlPr>
                        </m:fPr>
                        <m:num>
                          <m:r>
                            <a:rPr lang="en-AU" b="0" i="1" smtClean="0">
                              <a:effectLst/>
                              <a:latin typeface="Cambria Math" panose="02040503050406030204" pitchFamily="18" charset="0"/>
                              <a:ea typeface="Cambria Math" panose="02040503050406030204" pitchFamily="18" charset="0"/>
                            </a:rPr>
                            <m:t>𝑣</m:t>
                          </m:r>
                        </m:num>
                        <m:den>
                          <m:r>
                            <a:rPr lang="en-AU" b="0" i="1" smtClean="0">
                              <a:effectLst/>
                              <a:latin typeface="Cambria Math" panose="02040503050406030204" pitchFamily="18" charset="0"/>
                              <a:ea typeface="Cambria Math" panose="02040503050406030204" pitchFamily="18" charset="0"/>
                            </a:rPr>
                            <m:t>𝑙</m:t>
                          </m:r>
                        </m:den>
                      </m:f>
                      <m:r>
                        <a:rPr lang="en-AU" b="0" i="1" smtClean="0">
                          <a:effectLst/>
                          <a:latin typeface="Cambria Math" panose="02040503050406030204" pitchFamily="18" charset="0"/>
                          <a:ea typeface="Cambria Math" panose="02040503050406030204" pitchFamily="18" charset="0"/>
                        </a:rPr>
                        <m:t>, </m:t>
                      </m:r>
                      <m:r>
                        <a:rPr lang="en-AU" b="0" i="1" smtClean="0">
                          <a:effectLst/>
                          <a:latin typeface="Cambria Math" panose="02040503050406030204" pitchFamily="18" charset="0"/>
                          <a:ea typeface="Cambria Math" panose="02040503050406030204" pitchFamily="18" charset="0"/>
                        </a:rPr>
                        <m:t>𝑟𝑒𝑎𝑟𝑟𝑎𝑛𝑔𝑖𝑛𝑔</m:t>
                      </m:r>
                      <m:r>
                        <a:rPr lang="en-AU" b="0" i="1" smtClean="0">
                          <a:effectLst/>
                          <a:latin typeface="Cambria Math" panose="02040503050406030204" pitchFamily="18" charset="0"/>
                          <a:ea typeface="Cambria Math" panose="02040503050406030204" pitchFamily="18" charset="0"/>
                        </a:rPr>
                        <m:t>→</m:t>
                      </m:r>
                      <m:r>
                        <a:rPr lang="en-AU" b="0" i="1" smtClean="0">
                          <a:effectLst/>
                          <a:latin typeface="Cambria Math" panose="02040503050406030204" pitchFamily="18" charset="0"/>
                          <a:ea typeface="Cambria Math" panose="02040503050406030204" pitchFamily="18" charset="0"/>
                        </a:rPr>
                        <m:t>𝐼𝑙</m:t>
                      </m:r>
                      <m:r>
                        <a:rPr lang="en-AU" b="0" i="1" smtClean="0">
                          <a:effectLst/>
                          <a:latin typeface="Cambria Math" panose="02040503050406030204" pitchFamily="18" charset="0"/>
                          <a:ea typeface="Cambria Math" panose="02040503050406030204" pitchFamily="18" charset="0"/>
                        </a:rPr>
                        <m:t>=</m:t>
                      </m:r>
                      <m:r>
                        <a:rPr lang="en-AU" b="0" i="1" smtClean="0">
                          <a:effectLst/>
                          <a:latin typeface="Cambria Math" panose="02040503050406030204" pitchFamily="18" charset="0"/>
                          <a:ea typeface="Cambria Math" panose="02040503050406030204" pitchFamily="18" charset="0"/>
                        </a:rPr>
                        <m:t>𝑞𝑣</m:t>
                      </m:r>
                    </m:oMath>
                  </m:oMathPara>
                </a14:m>
                <a:endParaRPr lang="en-AU" dirty="0"/>
              </a:p>
              <a:p>
                <a:r>
                  <a:rPr lang="en-AU" i="0" dirty="0">
                    <a:effectLst/>
                  </a:rPr>
                  <a:t>Since F = qvB, we can now replace ‘qv’, getting:</a:t>
                </a:r>
                <a:endParaRPr lang="en-AU" dirty="0"/>
              </a:p>
              <a:p>
                <a:pPr marL="0" indent="0">
                  <a:buNone/>
                </a:pPr>
                <a14:m>
                  <m:oMathPara xmlns:m="http://schemas.openxmlformats.org/officeDocument/2006/math">
                    <m:oMathParaPr>
                      <m:jc m:val="centerGroup"/>
                    </m:oMathParaPr>
                    <m:oMath xmlns:m="http://schemas.openxmlformats.org/officeDocument/2006/math">
                      <m:r>
                        <a:rPr lang="en-AU" b="0" i="1" smtClean="0">
                          <a:effectLst/>
                          <a:latin typeface="Cambria Math" panose="02040503050406030204" pitchFamily="18" charset="0"/>
                        </a:rPr>
                        <m:t>𝐹</m:t>
                      </m:r>
                      <m:r>
                        <a:rPr lang="en-AU" b="0" i="1" smtClean="0">
                          <a:effectLst/>
                          <a:latin typeface="Cambria Math" panose="02040503050406030204" pitchFamily="18" charset="0"/>
                        </a:rPr>
                        <m:t>=</m:t>
                      </m:r>
                      <m:r>
                        <a:rPr lang="en-AU" b="0" i="1" smtClean="0">
                          <a:effectLst/>
                          <a:latin typeface="Cambria Math" panose="02040503050406030204" pitchFamily="18" charset="0"/>
                        </a:rPr>
                        <m:t>𝐵𝐼𝑙</m:t>
                      </m:r>
                    </m:oMath>
                  </m:oMathPara>
                </a14:m>
                <a:endParaRPr lang="en-AU" i="0" dirty="0">
                  <a:effectLst/>
                </a:endParaRPr>
              </a:p>
              <a:p>
                <a:pPr marL="0" indent="0">
                  <a:buNone/>
                </a:pPr>
                <a:endParaRPr lang="en-AU" dirty="0"/>
              </a:p>
              <a:p>
                <a:r>
                  <a:rPr lang="en-AU" i="0" dirty="0">
                    <a:effectLst/>
                  </a:rPr>
                  <a:t>Since there may be more than one conductor, or more than one loop of the conductor…</a:t>
                </a:r>
              </a:p>
              <a:p>
                <a:pPr marL="0" indent="0">
                  <a:buNone/>
                </a:pPr>
                <a:endParaRPr lang="en-AU" dirty="0"/>
              </a:p>
              <a:p>
                <a:pPr marL="0" indent="0">
                  <a:buNone/>
                </a:pPr>
                <a14:m>
                  <m:oMathPara xmlns:m="http://schemas.openxmlformats.org/officeDocument/2006/math">
                    <m:oMathParaPr>
                      <m:jc m:val="centerGroup"/>
                    </m:oMathParaPr>
                    <m:oMath xmlns:m="http://schemas.openxmlformats.org/officeDocument/2006/math">
                      <m:r>
                        <a:rPr lang="en-AU" b="0" i="1" smtClean="0">
                          <a:effectLst/>
                          <a:latin typeface="Cambria Math" panose="02040503050406030204" pitchFamily="18" charset="0"/>
                        </a:rPr>
                        <m:t>𝐹</m:t>
                      </m:r>
                      <m:r>
                        <a:rPr lang="en-AU" b="0" i="1" smtClean="0">
                          <a:effectLst/>
                          <a:latin typeface="Cambria Math" panose="02040503050406030204" pitchFamily="18" charset="0"/>
                        </a:rPr>
                        <m:t>=</m:t>
                      </m:r>
                      <m:r>
                        <a:rPr lang="en-AU" b="0" i="1" smtClean="0">
                          <a:effectLst/>
                          <a:latin typeface="Cambria Math" panose="02040503050406030204" pitchFamily="18" charset="0"/>
                        </a:rPr>
                        <m:t>𝑛𝐵𝐼𝑙</m:t>
                      </m:r>
                    </m:oMath>
                  </m:oMathPara>
                </a14:m>
                <a:endParaRPr lang="en-AU" i="0" dirty="0">
                  <a:effectLst/>
                </a:endParaRPr>
              </a:p>
            </p:txBody>
          </p:sp>
        </mc:Choice>
        <mc:Fallback xmlns="">
          <p:sp>
            <p:nvSpPr>
              <p:cNvPr id="3" name="Content Placeholder 2">
                <a:extLst>
                  <a:ext uri="{FF2B5EF4-FFF2-40B4-BE49-F238E27FC236}">
                    <a16:creationId xmlns:a16="http://schemas.microsoft.com/office/drawing/2014/main" id="{A7C00472-8558-4D65-AAC5-C95E0F7C0B05}"/>
                  </a:ext>
                </a:extLst>
              </p:cNvPr>
              <p:cNvSpPr>
                <a:spLocks noGrp="1" noRot="1" noChangeAspect="1" noMove="1" noResize="1" noEditPoints="1" noAdjustHandles="1" noChangeArrowheads="1" noChangeShapeType="1" noTextEdit="1"/>
              </p:cNvSpPr>
              <p:nvPr>
                <p:ph idx="1"/>
              </p:nvPr>
            </p:nvSpPr>
            <p:spPr>
              <a:xfrm>
                <a:off x="838200" y="1576872"/>
                <a:ext cx="10515600" cy="5010539"/>
              </a:xfrm>
              <a:blipFill>
                <a:blip r:embed="rId2"/>
                <a:stretch>
                  <a:fillRect l="-406" t="-2068"/>
                </a:stretch>
              </a:blipFill>
            </p:spPr>
            <p:txBody>
              <a:bodyPr/>
              <a:lstStyle/>
              <a:p>
                <a:r>
                  <a:rPr lang="en-AU">
                    <a:noFill/>
                  </a:rPr>
                  <a:t> </a:t>
                </a:r>
              </a:p>
            </p:txBody>
          </p:sp>
        </mc:Fallback>
      </mc:AlternateContent>
      <p:sp>
        <p:nvSpPr>
          <p:cNvPr id="4" name="Rectangle 3">
            <a:extLst>
              <a:ext uri="{FF2B5EF4-FFF2-40B4-BE49-F238E27FC236}">
                <a16:creationId xmlns:a16="http://schemas.microsoft.com/office/drawing/2014/main" id="{37F4A75E-962D-42F3-AB28-E0F7B2A68B78}"/>
              </a:ext>
            </a:extLst>
          </p:cNvPr>
          <p:cNvSpPr/>
          <p:nvPr/>
        </p:nvSpPr>
        <p:spPr>
          <a:xfrm>
            <a:off x="7638420" y="3853542"/>
            <a:ext cx="880430" cy="63431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5" name="Rectangle 4">
            <a:extLst>
              <a:ext uri="{FF2B5EF4-FFF2-40B4-BE49-F238E27FC236}">
                <a16:creationId xmlns:a16="http://schemas.microsoft.com/office/drawing/2014/main" id="{E72E2438-3F47-4A04-BFAE-EE2E0A9CA64A}"/>
              </a:ext>
            </a:extLst>
          </p:cNvPr>
          <p:cNvSpPr/>
          <p:nvPr/>
        </p:nvSpPr>
        <p:spPr>
          <a:xfrm>
            <a:off x="5542143" y="5877226"/>
            <a:ext cx="1175898" cy="63431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F1B88BD3-561A-7032-AFA1-C4903C542756}"/>
                  </a:ext>
                </a:extLst>
              </p:cNvPr>
              <p:cNvSpPr txBox="1">
                <a:spLocks/>
              </p:cNvSpPr>
              <p:nvPr/>
            </p:nvSpPr>
            <p:spPr>
              <a:xfrm>
                <a:off x="8763947" y="4997315"/>
                <a:ext cx="3346882" cy="175982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AU" sz="1600" dirty="0">
                    <a:solidFill>
                      <a:srgbClr val="FF0000"/>
                    </a:solidFill>
                  </a:rPr>
                  <a:t>Technically, the full equation is:</a:t>
                </a:r>
              </a:p>
              <a:p>
                <a:pPr marL="0" indent="0" algn="ctr">
                  <a:buNone/>
                </a:pPr>
                <a:endParaRPr lang="en-AU" sz="1600" b="0" i="1" dirty="0">
                  <a:solidFill>
                    <a:srgbClr val="FF0000"/>
                  </a:solidFill>
                  <a:latin typeface="Cambria Math" panose="02040503050406030204" pitchFamily="18" charset="0"/>
                </a:endParaRPr>
              </a:p>
              <a:p>
                <a:pPr marL="0" indent="0" algn="ctr">
                  <a:buNone/>
                </a:pPr>
                <a14:m>
                  <m:oMathPara xmlns:m="http://schemas.openxmlformats.org/officeDocument/2006/math">
                    <m:oMathParaPr>
                      <m:jc m:val="centerGroup"/>
                    </m:oMathParaPr>
                    <m:oMath xmlns:m="http://schemas.openxmlformats.org/officeDocument/2006/math">
                      <m:r>
                        <a:rPr lang="en-AU" sz="1600" b="0" i="1" smtClean="0">
                          <a:solidFill>
                            <a:srgbClr val="FF0000"/>
                          </a:solidFill>
                          <a:latin typeface="Cambria Math" panose="02040503050406030204" pitchFamily="18" charset="0"/>
                        </a:rPr>
                        <m:t>𝐹</m:t>
                      </m:r>
                      <m:r>
                        <a:rPr lang="en-AU" sz="1600" b="0" i="1" smtClean="0">
                          <a:solidFill>
                            <a:srgbClr val="FF0000"/>
                          </a:solidFill>
                          <a:latin typeface="Cambria Math" panose="02040503050406030204" pitchFamily="18" charset="0"/>
                        </a:rPr>
                        <m:t>=</m:t>
                      </m:r>
                      <m:r>
                        <a:rPr lang="en-AU" sz="1600" b="0" i="1" smtClean="0">
                          <a:solidFill>
                            <a:srgbClr val="FF0000"/>
                          </a:solidFill>
                          <a:latin typeface="Cambria Math" panose="02040503050406030204" pitchFamily="18" charset="0"/>
                        </a:rPr>
                        <m:t>𝑛𝐵𝐼𝑙</m:t>
                      </m:r>
                      <m:func>
                        <m:funcPr>
                          <m:ctrlPr>
                            <a:rPr lang="en-AU" sz="1600" b="0" i="1" smtClean="0">
                              <a:solidFill>
                                <a:srgbClr val="FF0000"/>
                              </a:solidFill>
                              <a:latin typeface="Cambria Math" panose="02040503050406030204" pitchFamily="18" charset="0"/>
                            </a:rPr>
                          </m:ctrlPr>
                        </m:funcPr>
                        <m:fName>
                          <m:r>
                            <m:rPr>
                              <m:sty m:val="p"/>
                            </m:rPr>
                            <a:rPr lang="en-AU" sz="1600" b="0" i="0" smtClean="0">
                              <a:solidFill>
                                <a:srgbClr val="FF0000"/>
                              </a:solidFill>
                              <a:latin typeface="Cambria Math" panose="02040503050406030204" pitchFamily="18" charset="0"/>
                            </a:rPr>
                            <m:t>sin</m:t>
                          </m:r>
                        </m:fName>
                        <m:e>
                          <m:r>
                            <a:rPr lang="en-AU" sz="1600" b="0" i="1" smtClean="0">
                              <a:solidFill>
                                <a:srgbClr val="FF0000"/>
                              </a:solidFill>
                              <a:latin typeface="Cambria Math" panose="02040503050406030204" pitchFamily="18" charset="0"/>
                              <a:ea typeface="Cambria Math" panose="02040503050406030204" pitchFamily="18" charset="0"/>
                            </a:rPr>
                            <m:t>𝜃</m:t>
                          </m:r>
                        </m:e>
                      </m:func>
                    </m:oMath>
                  </m:oMathPara>
                </a14:m>
                <a:endParaRPr lang="en-AU" sz="1600" dirty="0">
                  <a:solidFill>
                    <a:srgbClr val="FF0000"/>
                  </a:solidFill>
                </a:endParaRPr>
              </a:p>
              <a:p>
                <a:pPr marL="0" indent="0">
                  <a:buNone/>
                </a:pPr>
                <a:endParaRPr lang="en-AU" sz="1600" dirty="0">
                  <a:solidFill>
                    <a:srgbClr val="FF0000"/>
                  </a:solidFill>
                </a:endParaRPr>
              </a:p>
              <a:p>
                <a:pPr marL="0" indent="0">
                  <a:buNone/>
                </a:pPr>
                <a:r>
                  <a:rPr lang="en-AU" sz="1600" dirty="0">
                    <a:solidFill>
                      <a:srgbClr val="FF0000"/>
                    </a:solidFill>
                  </a:rPr>
                  <a:t>Where </a:t>
                </a:r>
                <a:r>
                  <a:rPr lang="el-GR" sz="1600" dirty="0">
                    <a:solidFill>
                      <a:srgbClr val="FF0000"/>
                    </a:solidFill>
                  </a:rPr>
                  <a:t>θ</a:t>
                </a:r>
                <a:r>
                  <a:rPr lang="en-AU" sz="1600" dirty="0">
                    <a:solidFill>
                      <a:srgbClr val="FF0000"/>
                    </a:solidFill>
                  </a:rPr>
                  <a:t> is the angle between I &amp; B.</a:t>
                </a:r>
              </a:p>
            </p:txBody>
          </p:sp>
        </mc:Choice>
        <mc:Fallback xmlns="">
          <p:sp>
            <p:nvSpPr>
              <p:cNvPr id="6" name="Content Placeholder 2">
                <a:extLst>
                  <a:ext uri="{FF2B5EF4-FFF2-40B4-BE49-F238E27FC236}">
                    <a16:creationId xmlns:a16="http://schemas.microsoft.com/office/drawing/2014/main" id="{F1B88BD3-561A-7032-AFA1-C4903C542756}"/>
                  </a:ext>
                </a:extLst>
              </p:cNvPr>
              <p:cNvSpPr txBox="1">
                <a:spLocks noRot="1" noChangeAspect="1" noMove="1" noResize="1" noEditPoints="1" noAdjustHandles="1" noChangeArrowheads="1" noChangeShapeType="1" noTextEdit="1"/>
              </p:cNvSpPr>
              <p:nvPr/>
            </p:nvSpPr>
            <p:spPr>
              <a:xfrm>
                <a:off x="8763947" y="4997315"/>
                <a:ext cx="3346882" cy="1759822"/>
              </a:xfrm>
              <a:prstGeom prst="rect">
                <a:avLst/>
              </a:prstGeom>
              <a:blipFill>
                <a:blip r:embed="rId3"/>
                <a:stretch>
                  <a:fillRect l="-1093" t="-2431"/>
                </a:stretch>
              </a:blipFill>
            </p:spPr>
            <p:txBody>
              <a:bodyPr/>
              <a:lstStyle/>
              <a:p>
                <a:r>
                  <a:rPr lang="en-AU">
                    <a:noFill/>
                  </a:rPr>
                  <a:t> </a:t>
                </a:r>
              </a:p>
            </p:txBody>
          </p:sp>
        </mc:Fallback>
      </mc:AlternateContent>
    </p:spTree>
    <p:extLst>
      <p:ext uri="{BB962C8B-B14F-4D97-AF65-F5344CB8AC3E}">
        <p14:creationId xmlns:p14="http://schemas.microsoft.com/office/powerpoint/2010/main" val="1310775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CEC23DA-5C1D-4725-B1A7-51A85923EB21}"/>
              </a:ext>
            </a:extLst>
          </p:cNvPr>
          <p:cNvPicPr>
            <a:picLocks noChangeAspect="1"/>
          </p:cNvPicPr>
          <p:nvPr/>
        </p:nvPicPr>
        <p:blipFill>
          <a:blip r:embed="rId2"/>
          <a:stretch>
            <a:fillRect/>
          </a:stretch>
        </p:blipFill>
        <p:spPr>
          <a:xfrm>
            <a:off x="433387" y="642937"/>
            <a:ext cx="11325225" cy="5572125"/>
          </a:xfrm>
          <a:prstGeom prst="rect">
            <a:avLst/>
          </a:prstGeom>
        </p:spPr>
      </p:pic>
    </p:spTree>
    <p:extLst>
      <p:ext uri="{BB962C8B-B14F-4D97-AF65-F5344CB8AC3E}">
        <p14:creationId xmlns:p14="http://schemas.microsoft.com/office/powerpoint/2010/main" val="34700025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26D02A-7C19-452B-B6BE-F4D7952B09FA}"/>
              </a:ext>
            </a:extLst>
          </p:cNvPr>
          <p:cNvSpPr>
            <a:spLocks noGrp="1"/>
          </p:cNvSpPr>
          <p:nvPr>
            <p:ph type="title"/>
          </p:nvPr>
        </p:nvSpPr>
        <p:spPr/>
        <p:txBody>
          <a:bodyPr/>
          <a:lstStyle/>
          <a:p>
            <a:r>
              <a:rPr lang="en-AU" u="sng" dirty="0"/>
              <a:t>WHY ARE SOME MATERIALS MAGNETIC?</a:t>
            </a:r>
          </a:p>
        </p:txBody>
      </p:sp>
      <p:sp>
        <p:nvSpPr>
          <p:cNvPr id="3" name="Content Placeholder 2">
            <a:extLst>
              <a:ext uri="{FF2B5EF4-FFF2-40B4-BE49-F238E27FC236}">
                <a16:creationId xmlns:a16="http://schemas.microsoft.com/office/drawing/2014/main" id="{A7C00472-8558-4D65-AAC5-C95E0F7C0B05}"/>
              </a:ext>
            </a:extLst>
          </p:cNvPr>
          <p:cNvSpPr>
            <a:spLocks noGrp="1"/>
          </p:cNvSpPr>
          <p:nvPr>
            <p:ph idx="1"/>
          </p:nvPr>
        </p:nvSpPr>
        <p:spPr>
          <a:xfrm>
            <a:off x="838200" y="1825625"/>
            <a:ext cx="10515600" cy="4557420"/>
          </a:xfrm>
        </p:spPr>
        <p:txBody>
          <a:bodyPr>
            <a:normAutofit/>
          </a:bodyPr>
          <a:lstStyle/>
          <a:p>
            <a:r>
              <a:rPr lang="en-AU" dirty="0"/>
              <a:t>Particles of matter have various properties. Moving elementary particles (i.e. electrons), as well as some molecules, have something called a </a:t>
            </a:r>
            <a:r>
              <a:rPr lang="en-AU" b="1" i="1" dirty="0"/>
              <a:t>magnetic dipole moment</a:t>
            </a:r>
            <a:r>
              <a:rPr lang="en-AU" dirty="0"/>
              <a:t>, or simply </a:t>
            </a:r>
            <a:r>
              <a:rPr lang="en-AU" b="1" i="1" dirty="0"/>
              <a:t>magnetic moment</a:t>
            </a:r>
            <a:r>
              <a:rPr lang="en-AU" dirty="0"/>
              <a:t>.</a:t>
            </a:r>
          </a:p>
          <a:p>
            <a:r>
              <a:rPr lang="en-AU" dirty="0"/>
              <a:t>Usually, a substance contains many of these </a:t>
            </a:r>
            <a:r>
              <a:rPr lang="en-AU" i="1" dirty="0"/>
              <a:t>magnetic moments, </a:t>
            </a:r>
            <a:r>
              <a:rPr lang="en-AU" dirty="0"/>
              <a:t>contained in regions called ‘domains’. These magnetic moments of these domains are usually aligned in a random orientation. As such, they exhibit no magnetic properties.</a:t>
            </a:r>
          </a:p>
        </p:txBody>
      </p:sp>
      <p:pic>
        <p:nvPicPr>
          <p:cNvPr id="6" name="Picture 5">
            <a:extLst>
              <a:ext uri="{FF2B5EF4-FFF2-40B4-BE49-F238E27FC236}">
                <a16:creationId xmlns:a16="http://schemas.microsoft.com/office/drawing/2014/main" id="{BC0353C1-E5B0-4638-B012-AEE87E9CBB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43700" y="4492625"/>
            <a:ext cx="4610100" cy="2000250"/>
          </a:xfrm>
          <a:prstGeom prst="rect">
            <a:avLst/>
          </a:prstGeom>
        </p:spPr>
      </p:pic>
    </p:spTree>
    <p:extLst>
      <p:ext uri="{BB962C8B-B14F-4D97-AF65-F5344CB8AC3E}">
        <p14:creationId xmlns:p14="http://schemas.microsoft.com/office/powerpoint/2010/main" val="3442934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0C4485F-508A-4BB0-82AB-6EDCEACB75F5}"/>
              </a:ext>
            </a:extLst>
          </p:cNvPr>
          <p:cNvPicPr>
            <a:picLocks noChangeAspect="1"/>
          </p:cNvPicPr>
          <p:nvPr/>
        </p:nvPicPr>
        <p:blipFill>
          <a:blip r:embed="rId2"/>
          <a:stretch>
            <a:fillRect/>
          </a:stretch>
        </p:blipFill>
        <p:spPr>
          <a:xfrm>
            <a:off x="409575" y="283324"/>
            <a:ext cx="11372850" cy="4238625"/>
          </a:xfrm>
          <a:prstGeom prst="rect">
            <a:avLst/>
          </a:prstGeom>
        </p:spPr>
      </p:pic>
      <p:pic>
        <p:nvPicPr>
          <p:cNvPr id="1026" name="Picture 2" descr="Free Santa Transparent Background, Download Free Santa Transparent  Background png images, Free ClipArts on Clipart Library">
            <a:extLst>
              <a:ext uri="{FF2B5EF4-FFF2-40B4-BE49-F238E27FC236}">
                <a16:creationId xmlns:a16="http://schemas.microsoft.com/office/drawing/2014/main" id="{B71AF11E-748C-4263-928B-FB404203C9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34149" y="4007186"/>
            <a:ext cx="1665221" cy="268956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ute Reindeer Clip Art Clipart - Free Clipart | Christmas yard art,  Christmas art, Christmas pictures">
            <a:extLst>
              <a:ext uri="{FF2B5EF4-FFF2-40B4-BE49-F238E27FC236}">
                <a16:creationId xmlns:a16="http://schemas.microsoft.com/office/drawing/2014/main" id="{FC14F550-763D-4CCA-8E4A-8D2D8C93FA9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2629" y="4328842"/>
            <a:ext cx="1188097" cy="2329813"/>
          </a:xfrm>
          <a:prstGeom prst="rect">
            <a:avLst/>
          </a:prstGeom>
          <a:noFill/>
          <a:scene3d>
            <a:camera prst="orthographicFront">
              <a:rot lat="0" lon="10800000" rev="0"/>
            </a:camera>
            <a:lightRig rig="threePt" dir="t"/>
          </a:scene3d>
          <a:extLst>
            <a:ext uri="{909E8E84-426E-40DD-AFC4-6F175D3DCCD1}">
              <a14:hiddenFill xmlns:a14="http://schemas.microsoft.com/office/drawing/2010/main">
                <a:solidFill>
                  <a:srgbClr val="FFFFFF"/>
                </a:solidFill>
              </a14:hiddenFill>
            </a:ext>
          </a:extLst>
        </p:spPr>
      </p:pic>
      <p:pic>
        <p:nvPicPr>
          <p:cNvPr id="1030" name="Picture 6" descr="Christmas Clip Art Borders Download Free Christmas Eve 2013 Wallpaper |  Christmas present clip art, Christmas gift clip art, Christmas clipart free">
            <a:extLst>
              <a:ext uri="{FF2B5EF4-FFF2-40B4-BE49-F238E27FC236}">
                <a16:creationId xmlns:a16="http://schemas.microsoft.com/office/drawing/2014/main" id="{5ACAA15B-4ADA-4415-888A-5E729B9373A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55308" y="4717301"/>
            <a:ext cx="2457450" cy="1857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63511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26D02A-7C19-452B-B6BE-F4D7952B09FA}"/>
              </a:ext>
            </a:extLst>
          </p:cNvPr>
          <p:cNvSpPr>
            <a:spLocks noGrp="1"/>
          </p:cNvSpPr>
          <p:nvPr>
            <p:ph type="title"/>
          </p:nvPr>
        </p:nvSpPr>
        <p:spPr/>
        <p:txBody>
          <a:bodyPr/>
          <a:lstStyle/>
          <a:p>
            <a:r>
              <a:rPr lang="en-AU" u="sng" dirty="0"/>
              <a:t>DC MOTORS</a:t>
            </a:r>
          </a:p>
        </p:txBody>
      </p:sp>
      <p:sp>
        <p:nvSpPr>
          <p:cNvPr id="3" name="Content Placeholder 2">
            <a:extLst>
              <a:ext uri="{FF2B5EF4-FFF2-40B4-BE49-F238E27FC236}">
                <a16:creationId xmlns:a16="http://schemas.microsoft.com/office/drawing/2014/main" id="{A7C00472-8558-4D65-AAC5-C95E0F7C0B05}"/>
              </a:ext>
            </a:extLst>
          </p:cNvPr>
          <p:cNvSpPr>
            <a:spLocks noGrp="1"/>
          </p:cNvSpPr>
          <p:nvPr>
            <p:ph idx="1"/>
          </p:nvPr>
        </p:nvSpPr>
        <p:spPr>
          <a:xfrm>
            <a:off x="838200" y="1576872"/>
            <a:ext cx="7867261" cy="5010539"/>
          </a:xfrm>
        </p:spPr>
        <p:txBody>
          <a:bodyPr>
            <a:normAutofit/>
          </a:bodyPr>
          <a:lstStyle/>
          <a:p>
            <a:pPr algn="l"/>
            <a:r>
              <a:rPr lang="en-AU" i="0" dirty="0">
                <a:effectLst/>
              </a:rPr>
              <a:t>The prototype electric motor was invented by Michael Faraday in 1821. A motor is a device for transforming electrical energy into kinetic energy.</a:t>
            </a:r>
          </a:p>
          <a:p>
            <a:pPr algn="l"/>
            <a:r>
              <a:rPr lang="en-AU" dirty="0"/>
              <a:t>The set-up is quite simple: run a current through a conducting wire loop, and place the loop in a magnetic field. This generates a force on the sections of the loop that run perpendicular to the magnetic field, generating a torque.</a:t>
            </a:r>
          </a:p>
        </p:txBody>
      </p:sp>
      <p:pic>
        <p:nvPicPr>
          <p:cNvPr id="2050" name="Picture 2">
            <a:extLst>
              <a:ext uri="{FF2B5EF4-FFF2-40B4-BE49-F238E27FC236}">
                <a16:creationId xmlns:a16="http://schemas.microsoft.com/office/drawing/2014/main" id="{D9E4B2AE-A812-479B-8C22-AF2D6CF81E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17882" y="2425960"/>
            <a:ext cx="3218608" cy="42967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210470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26D02A-7C19-452B-B6BE-F4D7952B09FA}"/>
              </a:ext>
            </a:extLst>
          </p:cNvPr>
          <p:cNvSpPr>
            <a:spLocks noGrp="1"/>
          </p:cNvSpPr>
          <p:nvPr>
            <p:ph type="title"/>
          </p:nvPr>
        </p:nvSpPr>
        <p:spPr/>
        <p:txBody>
          <a:bodyPr/>
          <a:lstStyle/>
          <a:p>
            <a:r>
              <a:rPr lang="en-AU" u="sng" dirty="0"/>
              <a:t>DC MOTORS</a:t>
            </a:r>
          </a:p>
        </p:txBody>
      </p:sp>
      <p:sp>
        <p:nvSpPr>
          <p:cNvPr id="3" name="Content Placeholder 2">
            <a:extLst>
              <a:ext uri="{FF2B5EF4-FFF2-40B4-BE49-F238E27FC236}">
                <a16:creationId xmlns:a16="http://schemas.microsoft.com/office/drawing/2014/main" id="{A7C00472-8558-4D65-AAC5-C95E0F7C0B05}"/>
              </a:ext>
            </a:extLst>
          </p:cNvPr>
          <p:cNvSpPr>
            <a:spLocks noGrp="1"/>
          </p:cNvSpPr>
          <p:nvPr>
            <p:ph idx="1"/>
          </p:nvPr>
        </p:nvSpPr>
        <p:spPr>
          <a:xfrm>
            <a:off x="838200" y="1576873"/>
            <a:ext cx="7867261" cy="4916002"/>
          </a:xfrm>
        </p:spPr>
        <p:txBody>
          <a:bodyPr>
            <a:normAutofit fontScale="92500" lnSpcReduction="10000"/>
          </a:bodyPr>
          <a:lstStyle/>
          <a:p>
            <a:pPr algn="l"/>
            <a:r>
              <a:rPr lang="en-AU" i="0" dirty="0">
                <a:effectLst/>
              </a:rPr>
              <a:t>For a single conducting loop, the coil will only turn 90</a:t>
            </a:r>
            <a:r>
              <a:rPr lang="en-AU" i="0" dirty="0">
                <a:effectLst/>
                <a:latin typeface="Times New Roman" panose="02020603050405020304" pitchFamily="18" charset="0"/>
                <a:cs typeface="Times New Roman" panose="02020603050405020304" pitchFamily="18" charset="0"/>
              </a:rPr>
              <a:t>˚ </a:t>
            </a:r>
            <a:r>
              <a:rPr lang="en-AU" i="0" dirty="0">
                <a:effectLst/>
              </a:rPr>
              <a:t>(from horizontal to vertical) before the torque turns to 0.</a:t>
            </a:r>
          </a:p>
          <a:p>
            <a:pPr algn="l"/>
            <a:r>
              <a:rPr lang="en-AU" dirty="0"/>
              <a:t>The coil will usually continue spinning due to its’ own momentum, however the forces will push the loop back into a vertical position. This is not ideal as we want the coil to </a:t>
            </a:r>
            <a:r>
              <a:rPr lang="en-AU" i="1" dirty="0"/>
              <a:t>keep spinning</a:t>
            </a:r>
            <a:r>
              <a:rPr lang="en-AU" dirty="0"/>
              <a:t>.</a:t>
            </a:r>
          </a:p>
          <a:p>
            <a:pPr algn="l"/>
            <a:r>
              <a:rPr lang="en-AU" dirty="0"/>
              <a:t>To solve the problem, we need to change the direction of the current every half-turn; once the coil reaches the vertical position (c), changing the direction of the current changes the direction of the force on the wire. Hence, the torque will continue acting in the same direction and the coil will keep spinning.</a:t>
            </a:r>
          </a:p>
        </p:txBody>
      </p:sp>
      <p:pic>
        <p:nvPicPr>
          <p:cNvPr id="5" name="Picture 4">
            <a:extLst>
              <a:ext uri="{FF2B5EF4-FFF2-40B4-BE49-F238E27FC236}">
                <a16:creationId xmlns:a16="http://schemas.microsoft.com/office/drawing/2014/main" id="{4692682B-23E8-47E2-9BE5-C2E8454B014A}"/>
              </a:ext>
            </a:extLst>
          </p:cNvPr>
          <p:cNvPicPr>
            <a:picLocks noChangeAspect="1"/>
          </p:cNvPicPr>
          <p:nvPr/>
        </p:nvPicPr>
        <p:blipFill>
          <a:blip r:embed="rId2"/>
          <a:stretch>
            <a:fillRect/>
          </a:stretch>
        </p:blipFill>
        <p:spPr>
          <a:xfrm>
            <a:off x="9443776" y="0"/>
            <a:ext cx="2616398" cy="6858000"/>
          </a:xfrm>
          <a:prstGeom prst="rect">
            <a:avLst/>
          </a:prstGeom>
        </p:spPr>
      </p:pic>
    </p:spTree>
    <p:extLst>
      <p:ext uri="{BB962C8B-B14F-4D97-AF65-F5344CB8AC3E}">
        <p14:creationId xmlns:p14="http://schemas.microsoft.com/office/powerpoint/2010/main" val="40016131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Motor Effect and DC Motor Guide for HSC Physics | TutorPro">
            <a:extLst>
              <a:ext uri="{FF2B5EF4-FFF2-40B4-BE49-F238E27FC236}">
                <a16:creationId xmlns:a16="http://schemas.microsoft.com/office/drawing/2014/main" id="{363767B1-D794-436B-BDD1-2A6F596AD72C}"/>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1004595" y="1798473"/>
            <a:ext cx="4876800" cy="36576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DE8273EC-118E-4351-AF36-67EEC05E32A0}"/>
              </a:ext>
            </a:extLst>
          </p:cNvPr>
          <p:cNvPicPr>
            <a:picLocks noChangeAspect="1"/>
          </p:cNvPicPr>
          <p:nvPr/>
        </p:nvPicPr>
        <p:blipFill>
          <a:blip r:embed="rId3"/>
          <a:stretch>
            <a:fillRect/>
          </a:stretch>
        </p:blipFill>
        <p:spPr>
          <a:xfrm>
            <a:off x="6310607" y="1777572"/>
            <a:ext cx="4876801" cy="3678501"/>
          </a:xfrm>
          <a:prstGeom prst="rect">
            <a:avLst/>
          </a:prstGeom>
        </p:spPr>
      </p:pic>
      <p:cxnSp>
        <p:nvCxnSpPr>
          <p:cNvPr id="6" name="Straight Connector 5">
            <a:extLst>
              <a:ext uri="{FF2B5EF4-FFF2-40B4-BE49-F238E27FC236}">
                <a16:creationId xmlns:a16="http://schemas.microsoft.com/office/drawing/2014/main" id="{D04857E0-6AFF-40B1-AF4B-2F9EB29BE817}"/>
              </a:ext>
            </a:extLst>
          </p:cNvPr>
          <p:cNvCxnSpPr>
            <a:cxnSpLocks/>
          </p:cNvCxnSpPr>
          <p:nvPr/>
        </p:nvCxnSpPr>
        <p:spPr>
          <a:xfrm flipV="1">
            <a:off x="7632153" y="2333816"/>
            <a:ext cx="2631233" cy="2216020"/>
          </a:xfrm>
          <a:prstGeom prst="line">
            <a:avLst/>
          </a:prstGeom>
          <a:ln w="7620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620E1256-6629-4C72-80E7-DEFECF10B091}"/>
              </a:ext>
            </a:extLst>
          </p:cNvPr>
          <p:cNvCxnSpPr>
            <a:cxnSpLocks/>
          </p:cNvCxnSpPr>
          <p:nvPr/>
        </p:nvCxnSpPr>
        <p:spPr>
          <a:xfrm>
            <a:off x="9050406" y="3374181"/>
            <a:ext cx="923731" cy="233265"/>
          </a:xfrm>
          <a:prstGeom prst="line">
            <a:avLst/>
          </a:prstGeom>
          <a:ln w="76200">
            <a:solidFill>
              <a:srgbClr val="00FF00"/>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7C00472-8558-4D65-AAC5-C95E0F7C0B05}"/>
              </a:ext>
            </a:extLst>
          </p:cNvPr>
          <p:cNvSpPr>
            <a:spLocks noGrp="1"/>
          </p:cNvSpPr>
          <p:nvPr>
            <p:ph idx="1"/>
          </p:nvPr>
        </p:nvSpPr>
        <p:spPr>
          <a:xfrm>
            <a:off x="9259567" y="3510546"/>
            <a:ext cx="505408" cy="653144"/>
          </a:xfrm>
        </p:spPr>
        <p:txBody>
          <a:bodyPr>
            <a:normAutofit/>
          </a:bodyPr>
          <a:lstStyle/>
          <a:p>
            <a:pPr marL="0" indent="0" algn="l">
              <a:buNone/>
            </a:pPr>
            <a:r>
              <a:rPr lang="en-AU" b="1" i="0" dirty="0">
                <a:solidFill>
                  <a:srgbClr val="00FF00"/>
                </a:solidFill>
                <a:effectLst/>
              </a:rPr>
              <a:t>R</a:t>
            </a:r>
            <a:endParaRPr lang="en-AU" b="1" dirty="0">
              <a:solidFill>
                <a:srgbClr val="00FF00"/>
              </a:solidFill>
            </a:endParaRPr>
          </a:p>
        </p:txBody>
      </p:sp>
      <p:sp>
        <p:nvSpPr>
          <p:cNvPr id="11" name="Content Placeholder 2">
            <a:extLst>
              <a:ext uri="{FF2B5EF4-FFF2-40B4-BE49-F238E27FC236}">
                <a16:creationId xmlns:a16="http://schemas.microsoft.com/office/drawing/2014/main" id="{98C357FE-256E-4D8C-BE68-F959877C1F60}"/>
              </a:ext>
            </a:extLst>
          </p:cNvPr>
          <p:cNvSpPr txBox="1">
            <a:spLocks/>
          </p:cNvSpPr>
          <p:nvPr/>
        </p:nvSpPr>
        <p:spPr>
          <a:xfrm>
            <a:off x="10396637" y="2007244"/>
            <a:ext cx="505408" cy="65314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AU" b="1" dirty="0">
                <a:solidFill>
                  <a:srgbClr val="FF0000"/>
                </a:solidFill>
              </a:rPr>
              <a:t>C</a:t>
            </a:r>
          </a:p>
        </p:txBody>
      </p:sp>
      <p:cxnSp>
        <p:nvCxnSpPr>
          <p:cNvPr id="12" name="Straight Arrow Connector 11">
            <a:extLst>
              <a:ext uri="{FF2B5EF4-FFF2-40B4-BE49-F238E27FC236}">
                <a16:creationId xmlns:a16="http://schemas.microsoft.com/office/drawing/2014/main" id="{F273E422-D696-411D-94CB-BC062130BB4F}"/>
              </a:ext>
            </a:extLst>
          </p:cNvPr>
          <p:cNvCxnSpPr>
            <a:cxnSpLocks/>
          </p:cNvCxnSpPr>
          <p:nvPr/>
        </p:nvCxnSpPr>
        <p:spPr>
          <a:xfrm flipV="1">
            <a:off x="9974137" y="2833005"/>
            <a:ext cx="0" cy="773210"/>
          </a:xfrm>
          <a:prstGeom prst="straightConnector1">
            <a:avLst/>
          </a:prstGeom>
          <a:ln w="76200">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14" name="Content Placeholder 2">
            <a:extLst>
              <a:ext uri="{FF2B5EF4-FFF2-40B4-BE49-F238E27FC236}">
                <a16:creationId xmlns:a16="http://schemas.microsoft.com/office/drawing/2014/main" id="{26923845-3FDD-427A-B415-879B1B94EBE4}"/>
              </a:ext>
            </a:extLst>
          </p:cNvPr>
          <p:cNvSpPr txBox="1">
            <a:spLocks/>
          </p:cNvSpPr>
          <p:nvPr/>
        </p:nvSpPr>
        <p:spPr>
          <a:xfrm>
            <a:off x="10115263" y="3047609"/>
            <a:ext cx="505408" cy="65314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AU" b="1" dirty="0">
                <a:solidFill>
                  <a:srgbClr val="FFFF00"/>
                </a:solidFill>
              </a:rPr>
              <a:t>F</a:t>
            </a:r>
          </a:p>
        </p:txBody>
      </p:sp>
      <p:sp>
        <p:nvSpPr>
          <p:cNvPr id="23" name="Content Placeholder 2">
            <a:extLst>
              <a:ext uri="{FF2B5EF4-FFF2-40B4-BE49-F238E27FC236}">
                <a16:creationId xmlns:a16="http://schemas.microsoft.com/office/drawing/2014/main" id="{9EBB357C-B97E-43E2-8C15-060BCCAA015B}"/>
              </a:ext>
            </a:extLst>
          </p:cNvPr>
          <p:cNvSpPr txBox="1">
            <a:spLocks/>
          </p:cNvSpPr>
          <p:nvPr/>
        </p:nvSpPr>
        <p:spPr>
          <a:xfrm>
            <a:off x="825569" y="375004"/>
            <a:ext cx="10893680" cy="13138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AU" dirty="0"/>
              <a:t>F = F, r = r(max), F</a:t>
            </a:r>
            <a:r>
              <a:rPr lang="en-AU" baseline="-25000" dirty="0">
                <a:latin typeface="Times New Roman" panose="02020603050405020304" pitchFamily="18" charset="0"/>
                <a:cs typeface="Times New Roman" panose="02020603050405020304" pitchFamily="18" charset="0"/>
              </a:rPr>
              <a:t>┴</a:t>
            </a:r>
            <a:r>
              <a:rPr lang="en-AU" dirty="0"/>
              <a:t>r, </a:t>
            </a:r>
            <a:r>
              <a:rPr lang="en-AU" dirty="0">
                <a:latin typeface="Cambria Math" panose="02040503050406030204" pitchFamily="18" charset="0"/>
                <a:ea typeface="Cambria Math" panose="02040503050406030204" pitchFamily="18" charset="0"/>
              </a:rPr>
              <a:t>∴</a:t>
            </a:r>
            <a:r>
              <a:rPr lang="en-AU" dirty="0"/>
              <a:t> </a:t>
            </a:r>
            <a:r>
              <a:rPr lang="el-GR" dirty="0"/>
              <a:t>τ</a:t>
            </a:r>
            <a:r>
              <a:rPr lang="en-AU" dirty="0"/>
              <a:t> = rF</a:t>
            </a:r>
          </a:p>
          <a:p>
            <a:pPr marL="0" indent="0">
              <a:buNone/>
            </a:pPr>
            <a:r>
              <a:rPr lang="en-AU" dirty="0"/>
              <a:t>*C = axis of rotation.</a:t>
            </a:r>
          </a:p>
        </p:txBody>
      </p:sp>
    </p:spTree>
    <p:extLst>
      <p:ext uri="{BB962C8B-B14F-4D97-AF65-F5344CB8AC3E}">
        <p14:creationId xmlns:p14="http://schemas.microsoft.com/office/powerpoint/2010/main" val="269453570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98A30639-2B1E-4DE8-AC9C-0CFB59C60468}"/>
              </a:ext>
            </a:extLst>
          </p:cNvPr>
          <p:cNvPicPr>
            <a:picLocks noChangeAspect="1"/>
          </p:cNvPicPr>
          <p:nvPr/>
        </p:nvPicPr>
        <p:blipFill>
          <a:blip r:embed="rId2"/>
          <a:stretch>
            <a:fillRect/>
          </a:stretch>
        </p:blipFill>
        <p:spPr>
          <a:xfrm>
            <a:off x="6310607" y="1756978"/>
            <a:ext cx="4962525" cy="3724275"/>
          </a:xfrm>
          <a:prstGeom prst="rect">
            <a:avLst/>
          </a:prstGeom>
        </p:spPr>
      </p:pic>
      <p:pic>
        <p:nvPicPr>
          <p:cNvPr id="3074" name="Picture 2" descr="Motor Effect and DC Motor Guide for HSC Physics | TutorPro">
            <a:extLst>
              <a:ext uri="{FF2B5EF4-FFF2-40B4-BE49-F238E27FC236}">
                <a16:creationId xmlns:a16="http://schemas.microsoft.com/office/drawing/2014/main" id="{363767B1-D794-436B-BDD1-2A6F596AD72C}"/>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1004595" y="1798473"/>
            <a:ext cx="4876800" cy="3657600"/>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Connector 5">
            <a:extLst>
              <a:ext uri="{FF2B5EF4-FFF2-40B4-BE49-F238E27FC236}">
                <a16:creationId xmlns:a16="http://schemas.microsoft.com/office/drawing/2014/main" id="{D04857E0-6AFF-40B1-AF4B-2F9EB29BE817}"/>
              </a:ext>
            </a:extLst>
          </p:cNvPr>
          <p:cNvCxnSpPr>
            <a:cxnSpLocks/>
          </p:cNvCxnSpPr>
          <p:nvPr/>
        </p:nvCxnSpPr>
        <p:spPr>
          <a:xfrm flipV="1">
            <a:off x="7632153" y="2371140"/>
            <a:ext cx="2631233" cy="2216020"/>
          </a:xfrm>
          <a:prstGeom prst="line">
            <a:avLst/>
          </a:prstGeom>
          <a:ln w="7620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620E1256-6629-4C72-80E7-DEFECF10B091}"/>
              </a:ext>
            </a:extLst>
          </p:cNvPr>
          <p:cNvCxnSpPr>
            <a:cxnSpLocks/>
          </p:cNvCxnSpPr>
          <p:nvPr/>
        </p:nvCxnSpPr>
        <p:spPr>
          <a:xfrm>
            <a:off x="9161841" y="4038991"/>
            <a:ext cx="553759" cy="156285"/>
          </a:xfrm>
          <a:prstGeom prst="line">
            <a:avLst/>
          </a:prstGeom>
          <a:ln w="76200">
            <a:solidFill>
              <a:srgbClr val="00FF00"/>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7C00472-8558-4D65-AAC5-C95E0F7C0B05}"/>
              </a:ext>
            </a:extLst>
          </p:cNvPr>
          <p:cNvSpPr>
            <a:spLocks noGrp="1"/>
          </p:cNvSpPr>
          <p:nvPr>
            <p:ph idx="1"/>
          </p:nvPr>
        </p:nvSpPr>
        <p:spPr>
          <a:xfrm>
            <a:off x="9184145" y="4173122"/>
            <a:ext cx="505408" cy="653144"/>
          </a:xfrm>
        </p:spPr>
        <p:txBody>
          <a:bodyPr>
            <a:normAutofit/>
          </a:bodyPr>
          <a:lstStyle/>
          <a:p>
            <a:pPr marL="0" indent="0" algn="l">
              <a:buNone/>
            </a:pPr>
            <a:r>
              <a:rPr lang="en-AU" b="1" i="0" dirty="0">
                <a:solidFill>
                  <a:srgbClr val="00FF00"/>
                </a:solidFill>
                <a:effectLst/>
              </a:rPr>
              <a:t>R</a:t>
            </a:r>
            <a:endParaRPr lang="en-AU" b="1" dirty="0">
              <a:solidFill>
                <a:srgbClr val="00FF00"/>
              </a:solidFill>
            </a:endParaRPr>
          </a:p>
        </p:txBody>
      </p:sp>
      <p:sp>
        <p:nvSpPr>
          <p:cNvPr id="11" name="Content Placeholder 2">
            <a:extLst>
              <a:ext uri="{FF2B5EF4-FFF2-40B4-BE49-F238E27FC236}">
                <a16:creationId xmlns:a16="http://schemas.microsoft.com/office/drawing/2014/main" id="{98C357FE-256E-4D8C-BE68-F959877C1F60}"/>
              </a:ext>
            </a:extLst>
          </p:cNvPr>
          <p:cNvSpPr txBox="1">
            <a:spLocks/>
          </p:cNvSpPr>
          <p:nvPr/>
        </p:nvSpPr>
        <p:spPr>
          <a:xfrm>
            <a:off x="10396637" y="2044568"/>
            <a:ext cx="505408" cy="65314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AU" b="1" dirty="0">
                <a:solidFill>
                  <a:srgbClr val="FF0000"/>
                </a:solidFill>
              </a:rPr>
              <a:t>C</a:t>
            </a:r>
          </a:p>
        </p:txBody>
      </p:sp>
      <p:cxnSp>
        <p:nvCxnSpPr>
          <p:cNvPr id="12" name="Straight Arrow Connector 11">
            <a:extLst>
              <a:ext uri="{FF2B5EF4-FFF2-40B4-BE49-F238E27FC236}">
                <a16:creationId xmlns:a16="http://schemas.microsoft.com/office/drawing/2014/main" id="{F273E422-D696-411D-94CB-BC062130BB4F}"/>
              </a:ext>
            </a:extLst>
          </p:cNvPr>
          <p:cNvCxnSpPr>
            <a:cxnSpLocks/>
          </p:cNvCxnSpPr>
          <p:nvPr/>
        </p:nvCxnSpPr>
        <p:spPr>
          <a:xfrm flipV="1">
            <a:off x="9787525" y="3429000"/>
            <a:ext cx="0" cy="773210"/>
          </a:xfrm>
          <a:prstGeom prst="straightConnector1">
            <a:avLst/>
          </a:prstGeom>
          <a:ln w="76200">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14" name="Content Placeholder 2">
            <a:extLst>
              <a:ext uri="{FF2B5EF4-FFF2-40B4-BE49-F238E27FC236}">
                <a16:creationId xmlns:a16="http://schemas.microsoft.com/office/drawing/2014/main" id="{26923845-3FDD-427A-B415-879B1B94EBE4}"/>
              </a:ext>
            </a:extLst>
          </p:cNvPr>
          <p:cNvSpPr txBox="1">
            <a:spLocks/>
          </p:cNvSpPr>
          <p:nvPr/>
        </p:nvSpPr>
        <p:spPr>
          <a:xfrm>
            <a:off x="9885498" y="3627273"/>
            <a:ext cx="505408" cy="65314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AU" b="1" dirty="0">
                <a:solidFill>
                  <a:srgbClr val="FFFF00"/>
                </a:solidFill>
              </a:rPr>
              <a:t>F</a:t>
            </a:r>
          </a:p>
        </p:txBody>
      </p:sp>
      <p:cxnSp>
        <p:nvCxnSpPr>
          <p:cNvPr id="13" name="Straight Connector 12">
            <a:extLst>
              <a:ext uri="{FF2B5EF4-FFF2-40B4-BE49-F238E27FC236}">
                <a16:creationId xmlns:a16="http://schemas.microsoft.com/office/drawing/2014/main" id="{DAAAFA8A-C526-4BF0-BEC6-7ADFB8B1E878}"/>
              </a:ext>
            </a:extLst>
          </p:cNvPr>
          <p:cNvCxnSpPr>
            <a:cxnSpLocks/>
          </p:cNvCxnSpPr>
          <p:nvPr/>
        </p:nvCxnSpPr>
        <p:spPr>
          <a:xfrm flipV="1">
            <a:off x="9161841" y="3256934"/>
            <a:ext cx="0" cy="782057"/>
          </a:xfrm>
          <a:prstGeom prst="line">
            <a:avLst/>
          </a:prstGeom>
          <a:ln w="76200">
            <a:solidFill>
              <a:srgbClr val="00FF00"/>
            </a:solidFill>
            <a:prstDash val="sysDot"/>
          </a:ln>
        </p:spPr>
        <p:style>
          <a:lnRef idx="1">
            <a:schemeClr val="accent1"/>
          </a:lnRef>
          <a:fillRef idx="0">
            <a:schemeClr val="accent1"/>
          </a:fillRef>
          <a:effectRef idx="0">
            <a:schemeClr val="accent1"/>
          </a:effectRef>
          <a:fontRef idx="minor">
            <a:schemeClr val="tx1"/>
          </a:fontRef>
        </p:style>
      </p:cxnSp>
      <p:sp>
        <p:nvSpPr>
          <p:cNvPr id="18" name="Content Placeholder 2">
            <a:extLst>
              <a:ext uri="{FF2B5EF4-FFF2-40B4-BE49-F238E27FC236}">
                <a16:creationId xmlns:a16="http://schemas.microsoft.com/office/drawing/2014/main" id="{C89300E0-DE65-4183-BD35-4EE1D568C917}"/>
              </a:ext>
            </a:extLst>
          </p:cNvPr>
          <p:cNvSpPr txBox="1">
            <a:spLocks/>
          </p:cNvSpPr>
          <p:nvPr/>
        </p:nvSpPr>
        <p:spPr>
          <a:xfrm>
            <a:off x="825569" y="375004"/>
            <a:ext cx="10893680" cy="13138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AU" dirty="0"/>
              <a:t>F = F, r &lt; r(max), F</a:t>
            </a:r>
            <a:r>
              <a:rPr lang="en-AU" baseline="-25000" dirty="0">
                <a:latin typeface="Times New Roman" panose="02020603050405020304" pitchFamily="18" charset="0"/>
                <a:cs typeface="Times New Roman" panose="02020603050405020304" pitchFamily="18" charset="0"/>
              </a:rPr>
              <a:t>┴</a:t>
            </a:r>
            <a:r>
              <a:rPr lang="en-AU" dirty="0"/>
              <a:t>r, </a:t>
            </a:r>
            <a:r>
              <a:rPr lang="en-AU" dirty="0">
                <a:latin typeface="Cambria Math" panose="02040503050406030204" pitchFamily="18" charset="0"/>
                <a:ea typeface="Cambria Math" panose="02040503050406030204" pitchFamily="18" charset="0"/>
              </a:rPr>
              <a:t>∴</a:t>
            </a:r>
            <a:r>
              <a:rPr lang="en-AU" dirty="0"/>
              <a:t> </a:t>
            </a:r>
            <a:r>
              <a:rPr lang="el-GR" dirty="0"/>
              <a:t>τ</a:t>
            </a:r>
            <a:r>
              <a:rPr lang="en-AU" dirty="0"/>
              <a:t> = rF (but as ‘r’ is smaller, </a:t>
            </a:r>
            <a:r>
              <a:rPr lang="el-GR" dirty="0"/>
              <a:t>τ</a:t>
            </a:r>
            <a:r>
              <a:rPr lang="en-AU" dirty="0"/>
              <a:t> is also smaller).</a:t>
            </a:r>
          </a:p>
        </p:txBody>
      </p:sp>
    </p:spTree>
    <p:extLst>
      <p:ext uri="{BB962C8B-B14F-4D97-AF65-F5344CB8AC3E}">
        <p14:creationId xmlns:p14="http://schemas.microsoft.com/office/powerpoint/2010/main" val="174443356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497771BE-1056-4F5D-8E61-88458E9B0D66}"/>
              </a:ext>
            </a:extLst>
          </p:cNvPr>
          <p:cNvPicPr>
            <a:picLocks noChangeAspect="1"/>
          </p:cNvPicPr>
          <p:nvPr/>
        </p:nvPicPr>
        <p:blipFill>
          <a:blip r:embed="rId3"/>
          <a:stretch>
            <a:fillRect/>
          </a:stretch>
        </p:blipFill>
        <p:spPr>
          <a:xfrm>
            <a:off x="6310607" y="1798473"/>
            <a:ext cx="4991100" cy="3724275"/>
          </a:xfrm>
          <a:prstGeom prst="rect">
            <a:avLst/>
          </a:prstGeom>
        </p:spPr>
      </p:pic>
      <p:pic>
        <p:nvPicPr>
          <p:cNvPr id="3074" name="Picture 2" descr="Motor Effect and DC Motor Guide for HSC Physics | TutorPro">
            <a:extLst>
              <a:ext uri="{FF2B5EF4-FFF2-40B4-BE49-F238E27FC236}">
                <a16:creationId xmlns:a16="http://schemas.microsoft.com/office/drawing/2014/main" id="{363767B1-D794-436B-BDD1-2A6F596AD72C}"/>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1004595" y="1798473"/>
            <a:ext cx="4876800" cy="3657600"/>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Connector 5">
            <a:extLst>
              <a:ext uri="{FF2B5EF4-FFF2-40B4-BE49-F238E27FC236}">
                <a16:creationId xmlns:a16="http://schemas.microsoft.com/office/drawing/2014/main" id="{D04857E0-6AFF-40B1-AF4B-2F9EB29BE817}"/>
              </a:ext>
            </a:extLst>
          </p:cNvPr>
          <p:cNvCxnSpPr>
            <a:cxnSpLocks/>
          </p:cNvCxnSpPr>
          <p:nvPr/>
        </p:nvCxnSpPr>
        <p:spPr>
          <a:xfrm flipV="1">
            <a:off x="7632153" y="2371140"/>
            <a:ext cx="2631233" cy="2216020"/>
          </a:xfrm>
          <a:prstGeom prst="line">
            <a:avLst/>
          </a:prstGeom>
          <a:ln w="7620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620E1256-6629-4C72-80E7-DEFECF10B091}"/>
              </a:ext>
            </a:extLst>
          </p:cNvPr>
          <p:cNvCxnSpPr>
            <a:cxnSpLocks/>
          </p:cNvCxnSpPr>
          <p:nvPr/>
        </p:nvCxnSpPr>
        <p:spPr>
          <a:xfrm>
            <a:off x="9077862" y="4280417"/>
            <a:ext cx="135297" cy="0"/>
          </a:xfrm>
          <a:prstGeom prst="line">
            <a:avLst/>
          </a:prstGeom>
          <a:ln w="76200">
            <a:solidFill>
              <a:srgbClr val="00FF00"/>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7C00472-8558-4D65-AAC5-C95E0F7C0B05}"/>
              </a:ext>
            </a:extLst>
          </p:cNvPr>
          <p:cNvSpPr>
            <a:spLocks noGrp="1"/>
          </p:cNvSpPr>
          <p:nvPr>
            <p:ph idx="1"/>
          </p:nvPr>
        </p:nvSpPr>
        <p:spPr>
          <a:xfrm>
            <a:off x="8890187" y="4280417"/>
            <a:ext cx="505408" cy="653144"/>
          </a:xfrm>
        </p:spPr>
        <p:txBody>
          <a:bodyPr>
            <a:normAutofit/>
          </a:bodyPr>
          <a:lstStyle/>
          <a:p>
            <a:pPr marL="0" indent="0" algn="l">
              <a:buNone/>
            </a:pPr>
            <a:r>
              <a:rPr lang="en-AU" b="1" i="0" dirty="0">
                <a:solidFill>
                  <a:srgbClr val="00FF00"/>
                </a:solidFill>
                <a:effectLst/>
              </a:rPr>
              <a:t>R</a:t>
            </a:r>
            <a:endParaRPr lang="en-AU" b="1" dirty="0">
              <a:solidFill>
                <a:srgbClr val="00FF00"/>
              </a:solidFill>
            </a:endParaRPr>
          </a:p>
        </p:txBody>
      </p:sp>
      <p:sp>
        <p:nvSpPr>
          <p:cNvPr id="11" name="Content Placeholder 2">
            <a:extLst>
              <a:ext uri="{FF2B5EF4-FFF2-40B4-BE49-F238E27FC236}">
                <a16:creationId xmlns:a16="http://schemas.microsoft.com/office/drawing/2014/main" id="{98C357FE-256E-4D8C-BE68-F959877C1F60}"/>
              </a:ext>
            </a:extLst>
          </p:cNvPr>
          <p:cNvSpPr txBox="1">
            <a:spLocks/>
          </p:cNvSpPr>
          <p:nvPr/>
        </p:nvSpPr>
        <p:spPr>
          <a:xfrm>
            <a:off x="10396637" y="2044568"/>
            <a:ext cx="505408" cy="65314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AU" b="1" dirty="0">
                <a:solidFill>
                  <a:srgbClr val="FF0000"/>
                </a:solidFill>
              </a:rPr>
              <a:t>C</a:t>
            </a:r>
          </a:p>
        </p:txBody>
      </p:sp>
      <p:cxnSp>
        <p:nvCxnSpPr>
          <p:cNvPr id="12" name="Straight Arrow Connector 11">
            <a:extLst>
              <a:ext uri="{FF2B5EF4-FFF2-40B4-BE49-F238E27FC236}">
                <a16:creationId xmlns:a16="http://schemas.microsoft.com/office/drawing/2014/main" id="{F273E422-D696-411D-94CB-BC062130BB4F}"/>
              </a:ext>
            </a:extLst>
          </p:cNvPr>
          <p:cNvCxnSpPr>
            <a:cxnSpLocks/>
          </p:cNvCxnSpPr>
          <p:nvPr/>
        </p:nvCxnSpPr>
        <p:spPr>
          <a:xfrm flipV="1">
            <a:off x="9253836" y="3539247"/>
            <a:ext cx="0" cy="773210"/>
          </a:xfrm>
          <a:prstGeom prst="straightConnector1">
            <a:avLst/>
          </a:prstGeom>
          <a:ln w="76200">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14" name="Content Placeholder 2">
            <a:extLst>
              <a:ext uri="{FF2B5EF4-FFF2-40B4-BE49-F238E27FC236}">
                <a16:creationId xmlns:a16="http://schemas.microsoft.com/office/drawing/2014/main" id="{26923845-3FDD-427A-B415-879B1B94EBE4}"/>
              </a:ext>
            </a:extLst>
          </p:cNvPr>
          <p:cNvSpPr txBox="1">
            <a:spLocks/>
          </p:cNvSpPr>
          <p:nvPr/>
        </p:nvSpPr>
        <p:spPr>
          <a:xfrm>
            <a:off x="9305690" y="3750287"/>
            <a:ext cx="505408" cy="65314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AU" b="1" dirty="0">
                <a:solidFill>
                  <a:srgbClr val="FFFF00"/>
                </a:solidFill>
              </a:rPr>
              <a:t>F</a:t>
            </a:r>
          </a:p>
        </p:txBody>
      </p:sp>
      <p:cxnSp>
        <p:nvCxnSpPr>
          <p:cNvPr id="13" name="Straight Connector 12">
            <a:extLst>
              <a:ext uri="{FF2B5EF4-FFF2-40B4-BE49-F238E27FC236}">
                <a16:creationId xmlns:a16="http://schemas.microsoft.com/office/drawing/2014/main" id="{DAAAFA8A-C526-4BF0-BEC6-7ADFB8B1E878}"/>
              </a:ext>
            </a:extLst>
          </p:cNvPr>
          <p:cNvCxnSpPr>
            <a:cxnSpLocks/>
          </p:cNvCxnSpPr>
          <p:nvPr/>
        </p:nvCxnSpPr>
        <p:spPr>
          <a:xfrm flipV="1">
            <a:off x="9077862" y="3331582"/>
            <a:ext cx="0" cy="976828"/>
          </a:xfrm>
          <a:prstGeom prst="line">
            <a:avLst/>
          </a:prstGeom>
          <a:ln w="76200">
            <a:solidFill>
              <a:srgbClr val="00FF00"/>
            </a:solidFill>
            <a:prstDash val="sysDot"/>
          </a:ln>
        </p:spPr>
        <p:style>
          <a:lnRef idx="1">
            <a:schemeClr val="accent1"/>
          </a:lnRef>
          <a:fillRef idx="0">
            <a:schemeClr val="accent1"/>
          </a:fillRef>
          <a:effectRef idx="0">
            <a:schemeClr val="accent1"/>
          </a:effectRef>
          <a:fontRef idx="minor">
            <a:schemeClr val="tx1"/>
          </a:fontRef>
        </p:style>
      </p:cxnSp>
      <p:sp>
        <p:nvSpPr>
          <p:cNvPr id="16" name="Content Placeholder 2">
            <a:extLst>
              <a:ext uri="{FF2B5EF4-FFF2-40B4-BE49-F238E27FC236}">
                <a16:creationId xmlns:a16="http://schemas.microsoft.com/office/drawing/2014/main" id="{331D40CB-F001-4FB6-86A7-B4F53DE61D15}"/>
              </a:ext>
            </a:extLst>
          </p:cNvPr>
          <p:cNvSpPr txBox="1">
            <a:spLocks/>
          </p:cNvSpPr>
          <p:nvPr/>
        </p:nvSpPr>
        <p:spPr>
          <a:xfrm>
            <a:off x="825569" y="375004"/>
            <a:ext cx="10893680" cy="1313837"/>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AU" dirty="0"/>
              <a:t>F = F, r &lt;&lt; r(max), F</a:t>
            </a:r>
            <a:r>
              <a:rPr lang="en-AU" baseline="-25000" dirty="0">
                <a:latin typeface="Times New Roman" panose="02020603050405020304" pitchFamily="18" charset="0"/>
                <a:cs typeface="Times New Roman" panose="02020603050405020304" pitchFamily="18" charset="0"/>
              </a:rPr>
              <a:t>┴</a:t>
            </a:r>
            <a:r>
              <a:rPr lang="en-AU" dirty="0"/>
              <a:t>r, </a:t>
            </a:r>
            <a:r>
              <a:rPr lang="en-AU" dirty="0">
                <a:latin typeface="Cambria Math" panose="02040503050406030204" pitchFamily="18" charset="0"/>
                <a:ea typeface="Cambria Math" panose="02040503050406030204" pitchFamily="18" charset="0"/>
              </a:rPr>
              <a:t>∴</a:t>
            </a:r>
            <a:r>
              <a:rPr lang="en-AU" dirty="0"/>
              <a:t> </a:t>
            </a:r>
            <a:r>
              <a:rPr lang="el-GR" dirty="0"/>
              <a:t>τ</a:t>
            </a:r>
            <a:r>
              <a:rPr lang="en-AU" dirty="0"/>
              <a:t> = rF (but as ‘r’ is even smaller, </a:t>
            </a:r>
            <a:r>
              <a:rPr lang="el-GR" dirty="0"/>
              <a:t>τ</a:t>
            </a:r>
            <a:r>
              <a:rPr lang="en-AU" dirty="0"/>
              <a:t> is also much smaller).</a:t>
            </a:r>
          </a:p>
          <a:p>
            <a:pPr marL="0" indent="0">
              <a:buNone/>
            </a:pPr>
            <a:r>
              <a:rPr lang="en-AU" dirty="0"/>
              <a:t>What happens when the coil reaches vertical orientation?</a:t>
            </a:r>
          </a:p>
        </p:txBody>
      </p:sp>
    </p:spTree>
    <p:extLst>
      <p:ext uri="{BB962C8B-B14F-4D97-AF65-F5344CB8AC3E}">
        <p14:creationId xmlns:p14="http://schemas.microsoft.com/office/powerpoint/2010/main" val="91816939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F7A5D4F-B158-4161-8329-8ED16B23F113}"/>
              </a:ext>
            </a:extLst>
          </p:cNvPr>
          <p:cNvPicPr>
            <a:picLocks noChangeAspect="1"/>
          </p:cNvPicPr>
          <p:nvPr/>
        </p:nvPicPr>
        <p:blipFill>
          <a:blip r:embed="rId3"/>
          <a:stretch>
            <a:fillRect/>
          </a:stretch>
        </p:blipFill>
        <p:spPr>
          <a:xfrm>
            <a:off x="438150" y="1752600"/>
            <a:ext cx="11315700" cy="3352800"/>
          </a:xfrm>
          <a:prstGeom prst="rect">
            <a:avLst/>
          </a:prstGeom>
        </p:spPr>
      </p:pic>
    </p:spTree>
    <p:extLst>
      <p:ext uri="{BB962C8B-B14F-4D97-AF65-F5344CB8AC3E}">
        <p14:creationId xmlns:p14="http://schemas.microsoft.com/office/powerpoint/2010/main" val="323498198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26D02A-7C19-452B-B6BE-F4D7952B09FA}"/>
              </a:ext>
            </a:extLst>
          </p:cNvPr>
          <p:cNvSpPr>
            <a:spLocks noGrp="1"/>
          </p:cNvSpPr>
          <p:nvPr>
            <p:ph type="title"/>
          </p:nvPr>
        </p:nvSpPr>
        <p:spPr/>
        <p:txBody>
          <a:bodyPr/>
          <a:lstStyle/>
          <a:p>
            <a:r>
              <a:rPr lang="en-AU" u="sng" dirty="0"/>
              <a:t>PARTS OF A DC MOTOR</a:t>
            </a:r>
          </a:p>
        </p:txBody>
      </p:sp>
      <p:sp>
        <p:nvSpPr>
          <p:cNvPr id="3" name="Content Placeholder 2">
            <a:extLst>
              <a:ext uri="{FF2B5EF4-FFF2-40B4-BE49-F238E27FC236}">
                <a16:creationId xmlns:a16="http://schemas.microsoft.com/office/drawing/2014/main" id="{A7C00472-8558-4D65-AAC5-C95E0F7C0B05}"/>
              </a:ext>
            </a:extLst>
          </p:cNvPr>
          <p:cNvSpPr>
            <a:spLocks noGrp="1"/>
          </p:cNvSpPr>
          <p:nvPr>
            <p:ph idx="1"/>
          </p:nvPr>
        </p:nvSpPr>
        <p:spPr>
          <a:xfrm>
            <a:off x="838200" y="1576873"/>
            <a:ext cx="10629122" cy="4916002"/>
          </a:xfrm>
        </p:spPr>
        <p:txBody>
          <a:bodyPr>
            <a:normAutofit fontScale="92500" lnSpcReduction="10000"/>
          </a:bodyPr>
          <a:lstStyle/>
          <a:p>
            <a:pPr algn="l"/>
            <a:r>
              <a:rPr lang="en-AU" i="0" dirty="0">
                <a:effectLst/>
              </a:rPr>
              <a:t>Coil – the conductor through which the current travels.</a:t>
            </a:r>
          </a:p>
          <a:p>
            <a:pPr algn="l"/>
            <a:r>
              <a:rPr lang="en-AU" dirty="0"/>
              <a:t>Core – the coil is usually wrapped around a soft-iron core to increase magnetic field intensity.</a:t>
            </a:r>
          </a:p>
          <a:p>
            <a:pPr algn="l"/>
            <a:r>
              <a:rPr lang="en-AU" dirty="0"/>
              <a:t>Armature/Rotor – the core/coil combination is often referred to as the armature (or the rotor, because it rotates through the field).</a:t>
            </a:r>
          </a:p>
          <a:p>
            <a:pPr algn="l"/>
            <a:r>
              <a:rPr lang="en-AU" dirty="0"/>
              <a:t>Stator – provides the magnetic field (either a permanent magnet or an electromagnet). It remains stationary, hence ‘stator’.</a:t>
            </a:r>
          </a:p>
          <a:p>
            <a:pPr algn="l"/>
            <a:r>
              <a:rPr lang="en-AU" dirty="0"/>
              <a:t>Commutator – changes the direction of the current through the coil every half-turn. Most common form in a DC motor is the ‘split-ring commutator’.</a:t>
            </a:r>
          </a:p>
          <a:p>
            <a:pPr algn="l"/>
            <a:r>
              <a:rPr lang="en-AU" dirty="0"/>
              <a:t>Brushes – connects the commutator to the external circuit without loss of electrical contact when rotating. Usually heat/friction resistant, must be conductive (Carbon often used).</a:t>
            </a:r>
          </a:p>
        </p:txBody>
      </p:sp>
    </p:spTree>
    <p:extLst>
      <p:ext uri="{BB962C8B-B14F-4D97-AF65-F5344CB8AC3E}">
        <p14:creationId xmlns:p14="http://schemas.microsoft.com/office/powerpoint/2010/main" val="342217553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26D02A-7C19-452B-B6BE-F4D7952B09FA}"/>
              </a:ext>
            </a:extLst>
          </p:cNvPr>
          <p:cNvSpPr>
            <a:spLocks noGrp="1"/>
          </p:cNvSpPr>
          <p:nvPr>
            <p:ph type="title"/>
          </p:nvPr>
        </p:nvSpPr>
        <p:spPr/>
        <p:txBody>
          <a:bodyPr/>
          <a:lstStyle/>
          <a:p>
            <a:r>
              <a:rPr lang="en-AU" u="sng" dirty="0"/>
              <a:t>PARTS OF A DC MOTOR</a:t>
            </a:r>
          </a:p>
        </p:txBody>
      </p:sp>
      <p:pic>
        <p:nvPicPr>
          <p:cNvPr id="7" name="Picture 6">
            <a:extLst>
              <a:ext uri="{FF2B5EF4-FFF2-40B4-BE49-F238E27FC236}">
                <a16:creationId xmlns:a16="http://schemas.microsoft.com/office/drawing/2014/main" id="{6576B4FD-0727-4E3D-8F37-387F97030E14}"/>
              </a:ext>
            </a:extLst>
          </p:cNvPr>
          <p:cNvPicPr>
            <a:picLocks noChangeAspect="1"/>
          </p:cNvPicPr>
          <p:nvPr/>
        </p:nvPicPr>
        <p:blipFill>
          <a:blip r:embed="rId2"/>
          <a:stretch>
            <a:fillRect/>
          </a:stretch>
        </p:blipFill>
        <p:spPr>
          <a:xfrm>
            <a:off x="401313" y="1406492"/>
            <a:ext cx="5324475" cy="4810125"/>
          </a:xfrm>
          <a:prstGeom prst="rect">
            <a:avLst/>
          </a:prstGeom>
        </p:spPr>
      </p:pic>
      <p:pic>
        <p:nvPicPr>
          <p:cNvPr id="4098" name="Picture 2" descr="DC motors advantages and disadvantages over AC motors?">
            <a:extLst>
              <a:ext uri="{FF2B5EF4-FFF2-40B4-BE49-F238E27FC236}">
                <a16:creationId xmlns:a16="http://schemas.microsoft.com/office/drawing/2014/main" id="{DB7F5758-745F-4160-BDD1-B7EC9104DEB2}"/>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6634065" y="2123588"/>
            <a:ext cx="4880171" cy="36601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072883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7822567-4992-447D-A6E8-A6E8450EB24E}"/>
              </a:ext>
            </a:extLst>
          </p:cNvPr>
          <p:cNvPicPr>
            <a:picLocks noChangeAspect="1"/>
          </p:cNvPicPr>
          <p:nvPr/>
        </p:nvPicPr>
        <p:blipFill>
          <a:blip r:embed="rId2"/>
          <a:stretch>
            <a:fillRect/>
          </a:stretch>
        </p:blipFill>
        <p:spPr>
          <a:xfrm>
            <a:off x="4102261" y="1867486"/>
            <a:ext cx="3819525" cy="3981450"/>
          </a:xfrm>
          <a:prstGeom prst="rect">
            <a:avLst/>
          </a:prstGeom>
        </p:spPr>
      </p:pic>
      <p:cxnSp>
        <p:nvCxnSpPr>
          <p:cNvPr id="8" name="Straight Arrow Connector 7">
            <a:extLst>
              <a:ext uri="{FF2B5EF4-FFF2-40B4-BE49-F238E27FC236}">
                <a16:creationId xmlns:a16="http://schemas.microsoft.com/office/drawing/2014/main" id="{10A6075E-FA0B-4325-B894-635F6E6486AF}"/>
              </a:ext>
            </a:extLst>
          </p:cNvPr>
          <p:cNvCxnSpPr/>
          <p:nvPr/>
        </p:nvCxnSpPr>
        <p:spPr>
          <a:xfrm flipV="1">
            <a:off x="4441371" y="4553339"/>
            <a:ext cx="0" cy="49452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6C3EB034-86DC-4A79-8C72-9D9DBAA29543}"/>
              </a:ext>
            </a:extLst>
          </p:cNvPr>
          <p:cNvCxnSpPr>
            <a:cxnSpLocks/>
          </p:cNvCxnSpPr>
          <p:nvPr/>
        </p:nvCxnSpPr>
        <p:spPr>
          <a:xfrm>
            <a:off x="6615404" y="4553339"/>
            <a:ext cx="0" cy="55361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101548E1-C5B3-47EC-A9FA-A4D9428EEE2C}"/>
              </a:ext>
            </a:extLst>
          </p:cNvPr>
          <p:cNvCxnSpPr/>
          <p:nvPr/>
        </p:nvCxnSpPr>
        <p:spPr>
          <a:xfrm>
            <a:off x="1679510" y="1867486"/>
            <a:ext cx="1978090" cy="0"/>
          </a:xfrm>
          <a:prstGeom prst="straightConnector1">
            <a:avLst/>
          </a:prstGeom>
          <a:ln w="19050">
            <a:solidFill>
              <a:srgbClr val="00CC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6E1110BE-663F-47E6-A814-FD26AC409284}"/>
              </a:ext>
            </a:extLst>
          </p:cNvPr>
          <p:cNvCxnSpPr/>
          <p:nvPr/>
        </p:nvCxnSpPr>
        <p:spPr>
          <a:xfrm>
            <a:off x="1679510" y="2271812"/>
            <a:ext cx="1978090" cy="0"/>
          </a:xfrm>
          <a:prstGeom prst="straightConnector1">
            <a:avLst/>
          </a:prstGeom>
          <a:ln w="19050">
            <a:solidFill>
              <a:srgbClr val="00CC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B22E6237-FB4A-4250-89D1-C4FACC19CF11}"/>
              </a:ext>
            </a:extLst>
          </p:cNvPr>
          <p:cNvCxnSpPr/>
          <p:nvPr/>
        </p:nvCxnSpPr>
        <p:spPr>
          <a:xfrm>
            <a:off x="1679510" y="2691690"/>
            <a:ext cx="1978090" cy="0"/>
          </a:xfrm>
          <a:prstGeom prst="straightConnector1">
            <a:avLst/>
          </a:prstGeom>
          <a:ln w="19050">
            <a:solidFill>
              <a:srgbClr val="00CC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916421D8-BC49-4A2A-8603-869A235475C4}"/>
              </a:ext>
            </a:extLst>
          </p:cNvPr>
          <p:cNvCxnSpPr/>
          <p:nvPr/>
        </p:nvCxnSpPr>
        <p:spPr>
          <a:xfrm>
            <a:off x="1679510" y="3096016"/>
            <a:ext cx="1978090" cy="0"/>
          </a:xfrm>
          <a:prstGeom prst="straightConnector1">
            <a:avLst/>
          </a:prstGeom>
          <a:ln w="19050">
            <a:solidFill>
              <a:srgbClr val="00CC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44602B8A-B4E9-4020-962C-E693EACD31BB}"/>
              </a:ext>
            </a:extLst>
          </p:cNvPr>
          <p:cNvCxnSpPr/>
          <p:nvPr/>
        </p:nvCxnSpPr>
        <p:spPr>
          <a:xfrm>
            <a:off x="1679510" y="3531445"/>
            <a:ext cx="1978090" cy="0"/>
          </a:xfrm>
          <a:prstGeom prst="straightConnector1">
            <a:avLst/>
          </a:prstGeom>
          <a:ln w="19050">
            <a:solidFill>
              <a:srgbClr val="00CC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0222F639-C7DE-4617-AE8A-4BDD5D001293}"/>
              </a:ext>
            </a:extLst>
          </p:cNvPr>
          <p:cNvCxnSpPr/>
          <p:nvPr/>
        </p:nvCxnSpPr>
        <p:spPr>
          <a:xfrm>
            <a:off x="1679510" y="3935771"/>
            <a:ext cx="1978090" cy="0"/>
          </a:xfrm>
          <a:prstGeom prst="straightConnector1">
            <a:avLst/>
          </a:prstGeom>
          <a:ln w="19050">
            <a:solidFill>
              <a:srgbClr val="00CC00"/>
            </a:solidFill>
            <a:tailEnd type="triangle"/>
          </a:ln>
        </p:spPr>
        <p:style>
          <a:lnRef idx="1">
            <a:schemeClr val="accent1"/>
          </a:lnRef>
          <a:fillRef idx="0">
            <a:schemeClr val="accent1"/>
          </a:fillRef>
          <a:effectRef idx="0">
            <a:schemeClr val="accent1"/>
          </a:effectRef>
          <a:fontRef idx="minor">
            <a:schemeClr val="tx1"/>
          </a:fontRef>
        </p:style>
      </p:cxnSp>
      <p:sp>
        <p:nvSpPr>
          <p:cNvPr id="25" name="Title 1">
            <a:extLst>
              <a:ext uri="{FF2B5EF4-FFF2-40B4-BE49-F238E27FC236}">
                <a16:creationId xmlns:a16="http://schemas.microsoft.com/office/drawing/2014/main" id="{95BA538A-71B9-446D-A685-75DDC524F21F}"/>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AU" u="sng" dirty="0"/>
              <a:t>DC MOTOR</a:t>
            </a:r>
          </a:p>
        </p:txBody>
      </p:sp>
      <p:cxnSp>
        <p:nvCxnSpPr>
          <p:cNvPr id="27" name="Straight Arrow Connector 26">
            <a:extLst>
              <a:ext uri="{FF2B5EF4-FFF2-40B4-BE49-F238E27FC236}">
                <a16:creationId xmlns:a16="http://schemas.microsoft.com/office/drawing/2014/main" id="{9E67AC52-7F26-4499-A52F-3BABACBEB17A}"/>
              </a:ext>
            </a:extLst>
          </p:cNvPr>
          <p:cNvCxnSpPr/>
          <p:nvPr/>
        </p:nvCxnSpPr>
        <p:spPr>
          <a:xfrm>
            <a:off x="5346441" y="2995127"/>
            <a:ext cx="0" cy="536318"/>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1F3B7B23-5BAE-473A-A965-CE54E2CC6668}"/>
              </a:ext>
            </a:extLst>
          </p:cNvPr>
          <p:cNvCxnSpPr>
            <a:cxnSpLocks/>
          </p:cNvCxnSpPr>
          <p:nvPr/>
        </p:nvCxnSpPr>
        <p:spPr>
          <a:xfrm flipV="1">
            <a:off x="7197012" y="2444620"/>
            <a:ext cx="0" cy="550507"/>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32" name="Content Placeholder 2">
            <a:extLst>
              <a:ext uri="{FF2B5EF4-FFF2-40B4-BE49-F238E27FC236}">
                <a16:creationId xmlns:a16="http://schemas.microsoft.com/office/drawing/2014/main" id="{46762FB6-331A-4941-AC12-6D91CF1659CB}"/>
              </a:ext>
            </a:extLst>
          </p:cNvPr>
          <p:cNvSpPr txBox="1">
            <a:spLocks/>
          </p:cNvSpPr>
          <p:nvPr/>
        </p:nvSpPr>
        <p:spPr>
          <a:xfrm>
            <a:off x="3459275" y="1284664"/>
            <a:ext cx="396649" cy="51814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AU" dirty="0">
                <a:solidFill>
                  <a:srgbClr val="00CC00"/>
                </a:solidFill>
              </a:rPr>
              <a:t>B</a:t>
            </a:r>
          </a:p>
        </p:txBody>
      </p:sp>
      <p:sp>
        <p:nvSpPr>
          <p:cNvPr id="33" name="Content Placeholder 2">
            <a:extLst>
              <a:ext uri="{FF2B5EF4-FFF2-40B4-BE49-F238E27FC236}">
                <a16:creationId xmlns:a16="http://schemas.microsoft.com/office/drawing/2014/main" id="{08FFB1FC-F0F3-487C-A6C3-80FC75156F9C}"/>
              </a:ext>
            </a:extLst>
          </p:cNvPr>
          <p:cNvSpPr txBox="1">
            <a:spLocks/>
          </p:cNvSpPr>
          <p:nvPr/>
        </p:nvSpPr>
        <p:spPr>
          <a:xfrm>
            <a:off x="5394454" y="3013305"/>
            <a:ext cx="396649" cy="51814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AU" dirty="0">
                <a:solidFill>
                  <a:srgbClr val="FFC000"/>
                </a:solidFill>
              </a:rPr>
              <a:t>F</a:t>
            </a:r>
          </a:p>
        </p:txBody>
      </p:sp>
      <p:sp>
        <p:nvSpPr>
          <p:cNvPr id="34" name="Content Placeholder 2">
            <a:extLst>
              <a:ext uri="{FF2B5EF4-FFF2-40B4-BE49-F238E27FC236}">
                <a16:creationId xmlns:a16="http://schemas.microsoft.com/office/drawing/2014/main" id="{F2C86AAE-9E74-403D-BE63-2D5704BB36EE}"/>
              </a:ext>
            </a:extLst>
          </p:cNvPr>
          <p:cNvSpPr txBox="1">
            <a:spLocks/>
          </p:cNvSpPr>
          <p:nvPr/>
        </p:nvSpPr>
        <p:spPr>
          <a:xfrm>
            <a:off x="6752351" y="2554159"/>
            <a:ext cx="396649" cy="51814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AU" dirty="0">
                <a:solidFill>
                  <a:srgbClr val="FFC000"/>
                </a:solidFill>
              </a:rPr>
              <a:t>F</a:t>
            </a:r>
          </a:p>
        </p:txBody>
      </p:sp>
      <p:sp>
        <p:nvSpPr>
          <p:cNvPr id="35" name="Content Placeholder 2">
            <a:extLst>
              <a:ext uri="{FF2B5EF4-FFF2-40B4-BE49-F238E27FC236}">
                <a16:creationId xmlns:a16="http://schemas.microsoft.com/office/drawing/2014/main" id="{458F3982-175F-42B8-B31A-BC727719439B}"/>
              </a:ext>
            </a:extLst>
          </p:cNvPr>
          <p:cNvSpPr txBox="1">
            <a:spLocks/>
          </p:cNvSpPr>
          <p:nvPr/>
        </p:nvSpPr>
        <p:spPr>
          <a:xfrm>
            <a:off x="4020716" y="4588817"/>
            <a:ext cx="396649" cy="51814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AU" dirty="0"/>
              <a:t>I</a:t>
            </a:r>
          </a:p>
        </p:txBody>
      </p:sp>
      <p:sp>
        <p:nvSpPr>
          <p:cNvPr id="36" name="Content Placeholder 2">
            <a:extLst>
              <a:ext uri="{FF2B5EF4-FFF2-40B4-BE49-F238E27FC236}">
                <a16:creationId xmlns:a16="http://schemas.microsoft.com/office/drawing/2014/main" id="{824EE728-635F-4AC9-9BCF-FCBAA7E6E885}"/>
              </a:ext>
            </a:extLst>
          </p:cNvPr>
          <p:cNvSpPr txBox="1">
            <a:spLocks/>
          </p:cNvSpPr>
          <p:nvPr/>
        </p:nvSpPr>
        <p:spPr>
          <a:xfrm>
            <a:off x="8260896" y="1585362"/>
            <a:ext cx="3421031" cy="4050328"/>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AU" u="sng" dirty="0"/>
              <a:t>Torque (on each side):</a:t>
            </a:r>
          </a:p>
          <a:p>
            <a:pPr marL="0" indent="0">
              <a:buNone/>
            </a:pPr>
            <a:r>
              <a:rPr lang="el-GR" dirty="0"/>
              <a:t>τ</a:t>
            </a:r>
            <a:r>
              <a:rPr lang="en-AU" dirty="0"/>
              <a:t> = rF</a:t>
            </a:r>
            <a:endParaRPr lang="en-AU" baseline="-25000" dirty="0"/>
          </a:p>
          <a:p>
            <a:pPr marL="0" indent="0">
              <a:buNone/>
            </a:pPr>
            <a:endParaRPr lang="en-AU" u="sng" dirty="0">
              <a:latin typeface="Cambria Math" panose="02040503050406030204" pitchFamily="18" charset="0"/>
              <a:ea typeface="Cambria Math" panose="02040503050406030204" pitchFamily="18" charset="0"/>
            </a:endParaRPr>
          </a:p>
          <a:p>
            <a:pPr marL="0" indent="0">
              <a:buNone/>
            </a:pPr>
            <a:r>
              <a:rPr lang="en-AU" u="sng" dirty="0">
                <a:latin typeface="Cambria Math" panose="02040503050406030204" pitchFamily="18" charset="0"/>
                <a:ea typeface="Cambria Math" panose="02040503050406030204" pitchFamily="18" charset="0"/>
              </a:rPr>
              <a:t>∴ </a:t>
            </a:r>
            <a:r>
              <a:rPr lang="en-AU" u="sng" dirty="0"/>
              <a:t>Total torque:</a:t>
            </a:r>
          </a:p>
          <a:p>
            <a:pPr marL="0" indent="0">
              <a:buNone/>
            </a:pPr>
            <a:r>
              <a:rPr lang="el-GR" dirty="0"/>
              <a:t>τ</a:t>
            </a:r>
            <a:r>
              <a:rPr lang="en-AU" dirty="0"/>
              <a:t> = 2rF</a:t>
            </a:r>
          </a:p>
          <a:p>
            <a:pPr marL="0" indent="0">
              <a:buNone/>
            </a:pPr>
            <a:endParaRPr lang="en-AU" dirty="0"/>
          </a:p>
          <a:p>
            <a:pPr marL="0" indent="0">
              <a:buNone/>
            </a:pPr>
            <a:r>
              <a:rPr lang="en-AU" dirty="0"/>
              <a:t>This is the MAXIMUM Torque experienced by the motor: </a:t>
            </a:r>
            <a:r>
              <a:rPr lang="el-GR" dirty="0"/>
              <a:t>τ</a:t>
            </a:r>
            <a:r>
              <a:rPr lang="en-AU" baseline="-25000" dirty="0"/>
              <a:t>MAX</a:t>
            </a:r>
          </a:p>
          <a:p>
            <a:pPr marL="0" indent="0">
              <a:buNone/>
            </a:pPr>
            <a:endParaRPr lang="en-AU" dirty="0"/>
          </a:p>
          <a:p>
            <a:pPr marL="0" indent="0">
              <a:buNone/>
            </a:pPr>
            <a:r>
              <a:rPr lang="en-AU" dirty="0"/>
              <a:t>This coil is rotating counter-clockwise.</a:t>
            </a:r>
            <a:endParaRPr lang="en-AU" baseline="-25000" dirty="0"/>
          </a:p>
          <a:p>
            <a:pPr marL="0" indent="0">
              <a:buNone/>
            </a:pPr>
            <a:endParaRPr lang="en-AU" dirty="0"/>
          </a:p>
          <a:p>
            <a:pPr marL="0" indent="0">
              <a:buNone/>
            </a:pPr>
            <a:endParaRPr lang="en-AU" baseline="-25000" dirty="0"/>
          </a:p>
        </p:txBody>
      </p:sp>
    </p:spTree>
    <p:extLst>
      <p:ext uri="{BB962C8B-B14F-4D97-AF65-F5344CB8AC3E}">
        <p14:creationId xmlns:p14="http://schemas.microsoft.com/office/powerpoint/2010/main" val="2724137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par>
                                <p:cTn id="8" presetID="22" presetClass="entr" presetSubtype="8"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wipe(left)">
                                      <p:cBhvr>
                                        <p:cTn id="10" dur="500"/>
                                        <p:tgtEl>
                                          <p:spTgt spid="18"/>
                                        </p:tgtEl>
                                      </p:cBhvr>
                                    </p:animEffect>
                                  </p:childTnLst>
                                </p:cTn>
                              </p:par>
                              <p:par>
                                <p:cTn id="11" presetID="22" presetClass="entr" presetSubtype="8"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wipe(left)">
                                      <p:cBhvr>
                                        <p:cTn id="13" dur="500"/>
                                        <p:tgtEl>
                                          <p:spTgt spid="19"/>
                                        </p:tgtEl>
                                      </p:cBhvr>
                                    </p:animEffect>
                                  </p:childTnLst>
                                </p:cTn>
                              </p:par>
                              <p:par>
                                <p:cTn id="14" presetID="22" presetClass="entr" presetSubtype="8" fill="hold" nodeType="with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wipe(left)">
                                      <p:cBhvr>
                                        <p:cTn id="16" dur="500"/>
                                        <p:tgtEl>
                                          <p:spTgt spid="20"/>
                                        </p:tgtEl>
                                      </p:cBhvr>
                                    </p:animEffect>
                                  </p:childTnLst>
                                </p:cTn>
                              </p:par>
                              <p:par>
                                <p:cTn id="17" presetID="22" presetClass="entr" presetSubtype="8" fill="hold" nodeType="with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wipe(left)">
                                      <p:cBhvr>
                                        <p:cTn id="19" dur="500"/>
                                        <p:tgtEl>
                                          <p:spTgt spid="21"/>
                                        </p:tgtEl>
                                      </p:cBhvr>
                                    </p:animEffect>
                                  </p:childTnLst>
                                </p:cTn>
                              </p:par>
                              <p:par>
                                <p:cTn id="20" presetID="22" presetClass="entr" presetSubtype="8" fill="hold" nodeType="with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wipe(left)">
                                      <p:cBhvr>
                                        <p:cTn id="22" dur="500"/>
                                        <p:tgtEl>
                                          <p:spTgt spid="22"/>
                                        </p:tgtEl>
                                      </p:cBhvr>
                                    </p:animEffect>
                                  </p:childTnLst>
                                </p:cTn>
                              </p:par>
                              <p:par>
                                <p:cTn id="23" presetID="31" presetClass="entr" presetSubtype="0" fill="hold" grpId="0" nodeType="withEffect">
                                  <p:stCondLst>
                                    <p:cond delay="0"/>
                                  </p:stCondLst>
                                  <p:childTnLst>
                                    <p:set>
                                      <p:cBhvr>
                                        <p:cTn id="24" dur="1" fill="hold">
                                          <p:stCondLst>
                                            <p:cond delay="0"/>
                                          </p:stCondLst>
                                        </p:cTn>
                                        <p:tgtEl>
                                          <p:spTgt spid="32"/>
                                        </p:tgtEl>
                                        <p:attrNameLst>
                                          <p:attrName>style.visibility</p:attrName>
                                        </p:attrNameLst>
                                      </p:cBhvr>
                                      <p:to>
                                        <p:strVal val="visible"/>
                                      </p:to>
                                    </p:set>
                                    <p:anim calcmode="lin" valueType="num">
                                      <p:cBhvr>
                                        <p:cTn id="25" dur="1000" fill="hold"/>
                                        <p:tgtEl>
                                          <p:spTgt spid="32"/>
                                        </p:tgtEl>
                                        <p:attrNameLst>
                                          <p:attrName>ppt_w</p:attrName>
                                        </p:attrNameLst>
                                      </p:cBhvr>
                                      <p:tavLst>
                                        <p:tav tm="0">
                                          <p:val>
                                            <p:fltVal val="0"/>
                                          </p:val>
                                        </p:tav>
                                        <p:tav tm="100000">
                                          <p:val>
                                            <p:strVal val="#ppt_w"/>
                                          </p:val>
                                        </p:tav>
                                      </p:tavLst>
                                    </p:anim>
                                    <p:anim calcmode="lin" valueType="num">
                                      <p:cBhvr>
                                        <p:cTn id="26" dur="1000" fill="hold"/>
                                        <p:tgtEl>
                                          <p:spTgt spid="32"/>
                                        </p:tgtEl>
                                        <p:attrNameLst>
                                          <p:attrName>ppt_h</p:attrName>
                                        </p:attrNameLst>
                                      </p:cBhvr>
                                      <p:tavLst>
                                        <p:tav tm="0">
                                          <p:val>
                                            <p:fltVal val="0"/>
                                          </p:val>
                                        </p:tav>
                                        <p:tav tm="100000">
                                          <p:val>
                                            <p:strVal val="#ppt_h"/>
                                          </p:val>
                                        </p:tav>
                                      </p:tavLst>
                                    </p:anim>
                                    <p:anim calcmode="lin" valueType="num">
                                      <p:cBhvr>
                                        <p:cTn id="27" dur="1000" fill="hold"/>
                                        <p:tgtEl>
                                          <p:spTgt spid="32"/>
                                        </p:tgtEl>
                                        <p:attrNameLst>
                                          <p:attrName>style.rotation</p:attrName>
                                        </p:attrNameLst>
                                      </p:cBhvr>
                                      <p:tavLst>
                                        <p:tav tm="0">
                                          <p:val>
                                            <p:fltVal val="90"/>
                                          </p:val>
                                        </p:tav>
                                        <p:tav tm="100000">
                                          <p:val>
                                            <p:fltVal val="0"/>
                                          </p:val>
                                        </p:tav>
                                      </p:tavLst>
                                    </p:anim>
                                    <p:animEffect transition="in" filter="fade">
                                      <p:cBhvr>
                                        <p:cTn id="28" dur="1000"/>
                                        <p:tgtEl>
                                          <p:spTgt spid="32"/>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1" fill="hold" nodeType="clickEffect">
                                  <p:stCondLst>
                                    <p:cond delay="0"/>
                                  </p:stCondLst>
                                  <p:childTnLst>
                                    <p:set>
                                      <p:cBhvr>
                                        <p:cTn id="32" dur="1" fill="hold">
                                          <p:stCondLst>
                                            <p:cond delay="0"/>
                                          </p:stCondLst>
                                        </p:cTn>
                                        <p:tgtEl>
                                          <p:spTgt spid="27"/>
                                        </p:tgtEl>
                                        <p:attrNameLst>
                                          <p:attrName>style.visibility</p:attrName>
                                        </p:attrNameLst>
                                      </p:cBhvr>
                                      <p:to>
                                        <p:strVal val="visible"/>
                                      </p:to>
                                    </p:set>
                                    <p:animEffect transition="in" filter="wipe(up)">
                                      <p:cBhvr>
                                        <p:cTn id="33" dur="500"/>
                                        <p:tgtEl>
                                          <p:spTgt spid="27"/>
                                        </p:tgtEl>
                                      </p:cBhvr>
                                    </p:animEffect>
                                  </p:childTnLst>
                                </p:cTn>
                              </p:par>
                              <p:par>
                                <p:cTn id="34" presetID="22" presetClass="entr" presetSubtype="1" fill="hold" grpId="0" nodeType="withEffect">
                                  <p:stCondLst>
                                    <p:cond delay="0"/>
                                  </p:stCondLst>
                                  <p:childTnLst>
                                    <p:set>
                                      <p:cBhvr>
                                        <p:cTn id="35" dur="1" fill="hold">
                                          <p:stCondLst>
                                            <p:cond delay="0"/>
                                          </p:stCondLst>
                                        </p:cTn>
                                        <p:tgtEl>
                                          <p:spTgt spid="33"/>
                                        </p:tgtEl>
                                        <p:attrNameLst>
                                          <p:attrName>style.visibility</p:attrName>
                                        </p:attrNameLst>
                                      </p:cBhvr>
                                      <p:to>
                                        <p:strVal val="visible"/>
                                      </p:to>
                                    </p:set>
                                    <p:animEffect transition="in" filter="wipe(up)">
                                      <p:cBhvr>
                                        <p:cTn id="36" dur="500"/>
                                        <p:tgtEl>
                                          <p:spTgt spid="33"/>
                                        </p:tgtEl>
                                      </p:cBhvr>
                                    </p:animEffect>
                                  </p:childTnLst>
                                </p:cTn>
                              </p:par>
                              <p:par>
                                <p:cTn id="37" presetID="22" presetClass="entr" presetSubtype="4" fill="hold" grpId="0" nodeType="withEffect">
                                  <p:stCondLst>
                                    <p:cond delay="0"/>
                                  </p:stCondLst>
                                  <p:childTnLst>
                                    <p:set>
                                      <p:cBhvr>
                                        <p:cTn id="38" dur="1" fill="hold">
                                          <p:stCondLst>
                                            <p:cond delay="0"/>
                                          </p:stCondLst>
                                        </p:cTn>
                                        <p:tgtEl>
                                          <p:spTgt spid="34"/>
                                        </p:tgtEl>
                                        <p:attrNameLst>
                                          <p:attrName>style.visibility</p:attrName>
                                        </p:attrNameLst>
                                      </p:cBhvr>
                                      <p:to>
                                        <p:strVal val="visible"/>
                                      </p:to>
                                    </p:set>
                                    <p:animEffect transition="in" filter="wipe(down)">
                                      <p:cBhvr>
                                        <p:cTn id="39" dur="500"/>
                                        <p:tgtEl>
                                          <p:spTgt spid="34"/>
                                        </p:tgtEl>
                                      </p:cBhvr>
                                    </p:animEffect>
                                  </p:childTnLst>
                                </p:cTn>
                              </p:par>
                              <p:par>
                                <p:cTn id="40" presetID="22" presetClass="entr" presetSubtype="4" fill="hold" nodeType="withEffect">
                                  <p:stCondLst>
                                    <p:cond delay="0"/>
                                  </p:stCondLst>
                                  <p:childTnLst>
                                    <p:set>
                                      <p:cBhvr>
                                        <p:cTn id="41" dur="1" fill="hold">
                                          <p:stCondLst>
                                            <p:cond delay="0"/>
                                          </p:stCondLst>
                                        </p:cTn>
                                        <p:tgtEl>
                                          <p:spTgt spid="28"/>
                                        </p:tgtEl>
                                        <p:attrNameLst>
                                          <p:attrName>style.visibility</p:attrName>
                                        </p:attrNameLst>
                                      </p:cBhvr>
                                      <p:to>
                                        <p:strVal val="visible"/>
                                      </p:to>
                                    </p:set>
                                    <p:animEffect transition="in" filter="wipe(down)">
                                      <p:cBhvr>
                                        <p:cTn id="42" dur="500"/>
                                        <p:tgtEl>
                                          <p:spTgt spid="28"/>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6"/>
                                        </p:tgtEl>
                                        <p:attrNameLst>
                                          <p:attrName>style.visibility</p:attrName>
                                        </p:attrNameLst>
                                      </p:cBhvr>
                                      <p:to>
                                        <p:strVal val="visible"/>
                                      </p:to>
                                    </p:set>
                                    <p:animEffect transition="in" filter="fade">
                                      <p:cBhvr>
                                        <p:cTn id="47"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3" grpId="0"/>
      <p:bldP spid="34" grpId="0"/>
      <p:bldP spid="3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26D02A-7C19-452B-B6BE-F4D7952B09FA}"/>
              </a:ext>
            </a:extLst>
          </p:cNvPr>
          <p:cNvSpPr>
            <a:spLocks noGrp="1"/>
          </p:cNvSpPr>
          <p:nvPr>
            <p:ph type="title"/>
          </p:nvPr>
        </p:nvSpPr>
        <p:spPr/>
        <p:txBody>
          <a:bodyPr/>
          <a:lstStyle/>
          <a:p>
            <a:r>
              <a:rPr lang="en-AU" u="sng" dirty="0"/>
              <a:t>WHY ARE SOME MATERIALS MAGNETIC?</a:t>
            </a:r>
          </a:p>
        </p:txBody>
      </p:sp>
      <p:sp>
        <p:nvSpPr>
          <p:cNvPr id="3" name="Content Placeholder 2">
            <a:extLst>
              <a:ext uri="{FF2B5EF4-FFF2-40B4-BE49-F238E27FC236}">
                <a16:creationId xmlns:a16="http://schemas.microsoft.com/office/drawing/2014/main" id="{A7C00472-8558-4D65-AAC5-C95E0F7C0B05}"/>
              </a:ext>
            </a:extLst>
          </p:cNvPr>
          <p:cNvSpPr>
            <a:spLocks noGrp="1"/>
          </p:cNvSpPr>
          <p:nvPr>
            <p:ph idx="1"/>
          </p:nvPr>
        </p:nvSpPr>
        <p:spPr>
          <a:xfrm>
            <a:off x="838200" y="1825625"/>
            <a:ext cx="10515600" cy="4557420"/>
          </a:xfrm>
        </p:spPr>
        <p:txBody>
          <a:bodyPr>
            <a:normAutofit/>
          </a:bodyPr>
          <a:lstStyle/>
          <a:p>
            <a:r>
              <a:rPr lang="en-AU" dirty="0"/>
              <a:t>However, if all of the domains have their magnetic moments aligned in the same orientation, the substance will be magnetic.</a:t>
            </a:r>
          </a:p>
          <a:p>
            <a:r>
              <a:rPr lang="en-AU" dirty="0"/>
              <a:t>A substance that does not normally have all of its’ domains aligned the same way, but is able to have them align in the presence of an external magnetic field, is not a magnet, but is able to be </a:t>
            </a:r>
            <a:r>
              <a:rPr lang="en-AU" i="1" dirty="0"/>
              <a:t>magnetised</a:t>
            </a:r>
            <a:r>
              <a:rPr lang="en-AU" dirty="0"/>
              <a:t>.</a:t>
            </a:r>
          </a:p>
        </p:txBody>
      </p:sp>
      <p:pic>
        <p:nvPicPr>
          <p:cNvPr id="7" name="Picture 6">
            <a:extLst>
              <a:ext uri="{FF2B5EF4-FFF2-40B4-BE49-F238E27FC236}">
                <a16:creationId xmlns:a16="http://schemas.microsoft.com/office/drawing/2014/main" id="{A92D87AB-FC7B-4D9C-8920-0CA67D721D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18222" y="4173521"/>
            <a:ext cx="6755555" cy="2209524"/>
          </a:xfrm>
          <a:prstGeom prst="rect">
            <a:avLst/>
          </a:prstGeom>
        </p:spPr>
      </p:pic>
    </p:spTree>
    <p:extLst>
      <p:ext uri="{BB962C8B-B14F-4D97-AF65-F5344CB8AC3E}">
        <p14:creationId xmlns:p14="http://schemas.microsoft.com/office/powerpoint/2010/main" val="19460467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2E192FB-1B82-4D94-BEA4-5F09C91F474F}"/>
              </a:ext>
            </a:extLst>
          </p:cNvPr>
          <p:cNvPicPr>
            <a:picLocks noChangeAspect="1"/>
          </p:cNvPicPr>
          <p:nvPr/>
        </p:nvPicPr>
        <p:blipFill>
          <a:blip r:embed="rId3"/>
          <a:stretch>
            <a:fillRect/>
          </a:stretch>
        </p:blipFill>
        <p:spPr>
          <a:xfrm>
            <a:off x="3885422" y="1039685"/>
            <a:ext cx="3276600" cy="4638675"/>
          </a:xfrm>
          <a:prstGeom prst="rect">
            <a:avLst/>
          </a:prstGeom>
        </p:spPr>
      </p:pic>
      <p:cxnSp>
        <p:nvCxnSpPr>
          <p:cNvPr id="17" name="Straight Arrow Connector 16">
            <a:extLst>
              <a:ext uri="{FF2B5EF4-FFF2-40B4-BE49-F238E27FC236}">
                <a16:creationId xmlns:a16="http://schemas.microsoft.com/office/drawing/2014/main" id="{101548E1-C5B3-47EC-A9FA-A4D9428EEE2C}"/>
              </a:ext>
            </a:extLst>
          </p:cNvPr>
          <p:cNvCxnSpPr/>
          <p:nvPr/>
        </p:nvCxnSpPr>
        <p:spPr>
          <a:xfrm>
            <a:off x="1679510" y="1867486"/>
            <a:ext cx="1978090" cy="0"/>
          </a:xfrm>
          <a:prstGeom prst="straightConnector1">
            <a:avLst/>
          </a:prstGeom>
          <a:ln w="19050">
            <a:solidFill>
              <a:srgbClr val="00CC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6E1110BE-663F-47E6-A814-FD26AC409284}"/>
              </a:ext>
            </a:extLst>
          </p:cNvPr>
          <p:cNvCxnSpPr/>
          <p:nvPr/>
        </p:nvCxnSpPr>
        <p:spPr>
          <a:xfrm>
            <a:off x="1679510" y="2271812"/>
            <a:ext cx="1978090" cy="0"/>
          </a:xfrm>
          <a:prstGeom prst="straightConnector1">
            <a:avLst/>
          </a:prstGeom>
          <a:ln w="19050">
            <a:solidFill>
              <a:srgbClr val="00CC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B22E6237-FB4A-4250-89D1-C4FACC19CF11}"/>
              </a:ext>
            </a:extLst>
          </p:cNvPr>
          <p:cNvCxnSpPr/>
          <p:nvPr/>
        </p:nvCxnSpPr>
        <p:spPr>
          <a:xfrm>
            <a:off x="1679510" y="2691690"/>
            <a:ext cx="1978090" cy="0"/>
          </a:xfrm>
          <a:prstGeom prst="straightConnector1">
            <a:avLst/>
          </a:prstGeom>
          <a:ln w="19050">
            <a:solidFill>
              <a:srgbClr val="00CC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916421D8-BC49-4A2A-8603-869A235475C4}"/>
              </a:ext>
            </a:extLst>
          </p:cNvPr>
          <p:cNvCxnSpPr/>
          <p:nvPr/>
        </p:nvCxnSpPr>
        <p:spPr>
          <a:xfrm>
            <a:off x="1679510" y="3096016"/>
            <a:ext cx="1978090" cy="0"/>
          </a:xfrm>
          <a:prstGeom prst="straightConnector1">
            <a:avLst/>
          </a:prstGeom>
          <a:ln w="19050">
            <a:solidFill>
              <a:srgbClr val="00CC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44602B8A-B4E9-4020-962C-E693EACD31BB}"/>
              </a:ext>
            </a:extLst>
          </p:cNvPr>
          <p:cNvCxnSpPr/>
          <p:nvPr/>
        </p:nvCxnSpPr>
        <p:spPr>
          <a:xfrm>
            <a:off x="1679510" y="3531445"/>
            <a:ext cx="1978090" cy="0"/>
          </a:xfrm>
          <a:prstGeom prst="straightConnector1">
            <a:avLst/>
          </a:prstGeom>
          <a:ln w="19050">
            <a:solidFill>
              <a:srgbClr val="00CC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0222F639-C7DE-4617-AE8A-4BDD5D001293}"/>
              </a:ext>
            </a:extLst>
          </p:cNvPr>
          <p:cNvCxnSpPr/>
          <p:nvPr/>
        </p:nvCxnSpPr>
        <p:spPr>
          <a:xfrm>
            <a:off x="1679510" y="3935771"/>
            <a:ext cx="1978090" cy="0"/>
          </a:xfrm>
          <a:prstGeom prst="straightConnector1">
            <a:avLst/>
          </a:prstGeom>
          <a:ln w="19050">
            <a:solidFill>
              <a:srgbClr val="00CC00"/>
            </a:solidFill>
            <a:tailEnd type="triangle"/>
          </a:ln>
        </p:spPr>
        <p:style>
          <a:lnRef idx="1">
            <a:schemeClr val="accent1"/>
          </a:lnRef>
          <a:fillRef idx="0">
            <a:schemeClr val="accent1"/>
          </a:fillRef>
          <a:effectRef idx="0">
            <a:schemeClr val="accent1"/>
          </a:effectRef>
          <a:fontRef idx="minor">
            <a:schemeClr val="tx1"/>
          </a:fontRef>
        </p:style>
      </p:cxnSp>
      <p:sp>
        <p:nvSpPr>
          <p:cNvPr id="25" name="Title 1">
            <a:extLst>
              <a:ext uri="{FF2B5EF4-FFF2-40B4-BE49-F238E27FC236}">
                <a16:creationId xmlns:a16="http://schemas.microsoft.com/office/drawing/2014/main" id="{95BA538A-71B9-446D-A685-75DDC524F21F}"/>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AU" u="sng" dirty="0"/>
              <a:t>DC MOTOR</a:t>
            </a:r>
          </a:p>
        </p:txBody>
      </p:sp>
      <p:cxnSp>
        <p:nvCxnSpPr>
          <p:cNvPr id="15" name="Straight Arrow Connector 14">
            <a:extLst>
              <a:ext uri="{FF2B5EF4-FFF2-40B4-BE49-F238E27FC236}">
                <a16:creationId xmlns:a16="http://schemas.microsoft.com/office/drawing/2014/main" id="{D889EBA1-FBD9-4747-856B-24A992756288}"/>
              </a:ext>
            </a:extLst>
          </p:cNvPr>
          <p:cNvCxnSpPr/>
          <p:nvPr/>
        </p:nvCxnSpPr>
        <p:spPr>
          <a:xfrm>
            <a:off x="6235959" y="1908302"/>
            <a:ext cx="0" cy="536318"/>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11924387-75BF-4A1B-9B76-BE70B48446B5}"/>
              </a:ext>
            </a:extLst>
          </p:cNvPr>
          <p:cNvCxnSpPr>
            <a:cxnSpLocks/>
          </p:cNvCxnSpPr>
          <p:nvPr/>
        </p:nvCxnSpPr>
        <p:spPr>
          <a:xfrm flipV="1">
            <a:off x="6235959" y="3385264"/>
            <a:ext cx="0" cy="550507"/>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3" name="Content Placeholder 2">
            <a:extLst>
              <a:ext uri="{FF2B5EF4-FFF2-40B4-BE49-F238E27FC236}">
                <a16:creationId xmlns:a16="http://schemas.microsoft.com/office/drawing/2014/main" id="{ECEE0314-BCE3-4BD6-9B39-0EF45C188975}"/>
              </a:ext>
            </a:extLst>
          </p:cNvPr>
          <p:cNvSpPr txBox="1">
            <a:spLocks/>
          </p:cNvSpPr>
          <p:nvPr/>
        </p:nvSpPr>
        <p:spPr>
          <a:xfrm>
            <a:off x="3459275" y="1284664"/>
            <a:ext cx="396649" cy="51814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AU" dirty="0">
                <a:solidFill>
                  <a:srgbClr val="00CC00"/>
                </a:solidFill>
              </a:rPr>
              <a:t>B</a:t>
            </a:r>
          </a:p>
        </p:txBody>
      </p:sp>
      <p:sp>
        <p:nvSpPr>
          <p:cNvPr id="24" name="Content Placeholder 2">
            <a:extLst>
              <a:ext uri="{FF2B5EF4-FFF2-40B4-BE49-F238E27FC236}">
                <a16:creationId xmlns:a16="http://schemas.microsoft.com/office/drawing/2014/main" id="{29377D2B-90FE-4A3E-BF36-EBF11AAEA8F3}"/>
              </a:ext>
            </a:extLst>
          </p:cNvPr>
          <p:cNvSpPr txBox="1">
            <a:spLocks/>
          </p:cNvSpPr>
          <p:nvPr/>
        </p:nvSpPr>
        <p:spPr>
          <a:xfrm>
            <a:off x="5897675" y="3099952"/>
            <a:ext cx="396649" cy="51814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AU" dirty="0">
                <a:solidFill>
                  <a:srgbClr val="FFC000"/>
                </a:solidFill>
              </a:rPr>
              <a:t>F</a:t>
            </a:r>
          </a:p>
        </p:txBody>
      </p:sp>
      <p:sp>
        <p:nvSpPr>
          <p:cNvPr id="26" name="Content Placeholder 2">
            <a:extLst>
              <a:ext uri="{FF2B5EF4-FFF2-40B4-BE49-F238E27FC236}">
                <a16:creationId xmlns:a16="http://schemas.microsoft.com/office/drawing/2014/main" id="{69C4C8D0-FFAB-4581-A138-DC0317398D52}"/>
              </a:ext>
            </a:extLst>
          </p:cNvPr>
          <p:cNvSpPr txBox="1">
            <a:spLocks/>
          </p:cNvSpPr>
          <p:nvPr/>
        </p:nvSpPr>
        <p:spPr>
          <a:xfrm>
            <a:off x="6257975" y="2181250"/>
            <a:ext cx="396649" cy="51814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AU" dirty="0">
                <a:solidFill>
                  <a:srgbClr val="FFC000"/>
                </a:solidFill>
              </a:rPr>
              <a:t>F</a:t>
            </a:r>
          </a:p>
        </p:txBody>
      </p:sp>
      <p:sp>
        <p:nvSpPr>
          <p:cNvPr id="29" name="Content Placeholder 2">
            <a:extLst>
              <a:ext uri="{FF2B5EF4-FFF2-40B4-BE49-F238E27FC236}">
                <a16:creationId xmlns:a16="http://schemas.microsoft.com/office/drawing/2014/main" id="{DD68F69A-92DB-46C2-BBFA-BBAC86EDE2A2}"/>
              </a:ext>
            </a:extLst>
          </p:cNvPr>
          <p:cNvSpPr txBox="1">
            <a:spLocks/>
          </p:cNvSpPr>
          <p:nvPr/>
        </p:nvSpPr>
        <p:spPr>
          <a:xfrm>
            <a:off x="4020716" y="4588817"/>
            <a:ext cx="396649" cy="51814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AU" dirty="0"/>
              <a:t>I</a:t>
            </a:r>
          </a:p>
        </p:txBody>
      </p:sp>
      <p:sp>
        <p:nvSpPr>
          <p:cNvPr id="30" name="Content Placeholder 2">
            <a:extLst>
              <a:ext uri="{FF2B5EF4-FFF2-40B4-BE49-F238E27FC236}">
                <a16:creationId xmlns:a16="http://schemas.microsoft.com/office/drawing/2014/main" id="{2986CF2D-5A98-4E45-A087-D055EEDE34C5}"/>
              </a:ext>
            </a:extLst>
          </p:cNvPr>
          <p:cNvSpPr txBox="1">
            <a:spLocks/>
          </p:cNvSpPr>
          <p:nvPr/>
        </p:nvSpPr>
        <p:spPr>
          <a:xfrm>
            <a:off x="7817740" y="905069"/>
            <a:ext cx="3864187" cy="5233243"/>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AU" u="sng" dirty="0"/>
              <a:t>Torque (on each side):</a:t>
            </a:r>
          </a:p>
          <a:p>
            <a:pPr marL="0" indent="0">
              <a:buNone/>
            </a:pPr>
            <a:r>
              <a:rPr lang="el-GR" dirty="0"/>
              <a:t>τ</a:t>
            </a:r>
            <a:r>
              <a:rPr lang="en-AU" dirty="0"/>
              <a:t> = rF, however r = 0</a:t>
            </a:r>
            <a:endParaRPr lang="en-AU" baseline="-25000" dirty="0"/>
          </a:p>
          <a:p>
            <a:pPr marL="0" indent="0">
              <a:buNone/>
            </a:pPr>
            <a:endParaRPr lang="en-AU" u="sng" dirty="0">
              <a:latin typeface="Cambria Math" panose="02040503050406030204" pitchFamily="18" charset="0"/>
              <a:ea typeface="Cambria Math" panose="02040503050406030204" pitchFamily="18" charset="0"/>
            </a:endParaRPr>
          </a:p>
          <a:p>
            <a:pPr marL="0" indent="0">
              <a:buNone/>
            </a:pPr>
            <a:r>
              <a:rPr lang="en-AU" u="sng" dirty="0">
                <a:latin typeface="Cambria Math" panose="02040503050406030204" pitchFamily="18" charset="0"/>
                <a:ea typeface="Cambria Math" panose="02040503050406030204" pitchFamily="18" charset="0"/>
              </a:rPr>
              <a:t>∴ </a:t>
            </a:r>
            <a:r>
              <a:rPr lang="en-AU" u="sng" dirty="0"/>
              <a:t>Total torque:</a:t>
            </a:r>
          </a:p>
          <a:p>
            <a:pPr marL="0" indent="0">
              <a:buNone/>
            </a:pPr>
            <a:r>
              <a:rPr lang="el-GR" dirty="0"/>
              <a:t>τ</a:t>
            </a:r>
            <a:r>
              <a:rPr lang="en-AU" dirty="0"/>
              <a:t> = 0</a:t>
            </a:r>
          </a:p>
          <a:p>
            <a:pPr marL="0" indent="0">
              <a:buNone/>
            </a:pPr>
            <a:endParaRPr lang="en-AU" dirty="0"/>
          </a:p>
          <a:p>
            <a:pPr marL="0" indent="0">
              <a:buNone/>
            </a:pPr>
            <a:r>
              <a:rPr lang="en-AU" dirty="0"/>
              <a:t>This is the MINIMUM Torque experienced by the motor: </a:t>
            </a:r>
            <a:r>
              <a:rPr lang="el-GR" dirty="0"/>
              <a:t>τ</a:t>
            </a:r>
            <a:r>
              <a:rPr lang="en-AU" baseline="-25000" dirty="0"/>
              <a:t>MIN</a:t>
            </a:r>
          </a:p>
          <a:p>
            <a:pPr marL="0" indent="0">
              <a:buNone/>
            </a:pPr>
            <a:endParaRPr lang="en-AU" dirty="0"/>
          </a:p>
          <a:p>
            <a:pPr marL="0" indent="0">
              <a:buNone/>
            </a:pPr>
            <a:r>
              <a:rPr lang="en-AU" dirty="0"/>
              <a:t>This coil will only continue rotating if the current changes direction (due to the commutator).</a:t>
            </a:r>
          </a:p>
          <a:p>
            <a:pPr marL="0" indent="0">
              <a:buNone/>
            </a:pPr>
            <a:endParaRPr lang="en-AU" baseline="-25000" dirty="0"/>
          </a:p>
          <a:p>
            <a:pPr marL="0" indent="0">
              <a:buNone/>
            </a:pPr>
            <a:r>
              <a:rPr lang="en-AU" dirty="0"/>
              <a:t>*As the torque is always in the same direction, it will never be negative.</a:t>
            </a:r>
          </a:p>
          <a:p>
            <a:pPr marL="0" indent="0">
              <a:buNone/>
            </a:pPr>
            <a:endParaRPr lang="en-AU" dirty="0"/>
          </a:p>
          <a:p>
            <a:pPr marL="0" indent="0">
              <a:buNone/>
            </a:pPr>
            <a:endParaRPr lang="en-AU" baseline="-25000" dirty="0"/>
          </a:p>
        </p:txBody>
      </p:sp>
    </p:spTree>
    <p:extLst>
      <p:ext uri="{BB962C8B-B14F-4D97-AF65-F5344CB8AC3E}">
        <p14:creationId xmlns:p14="http://schemas.microsoft.com/office/powerpoint/2010/main" val="26754379"/>
      </p:ext>
    </p:extLst>
  </p:cSld>
  <p:clrMapOvr>
    <a:masterClrMapping/>
  </p:clrMapOvr>
  <p:transition spd="slow">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D35E45-23A4-4263-9BA3-DB7FA671EDDD}"/>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AU" u="sng" dirty="0"/>
              <a:t>TORQUE ON A DC MOTOR</a:t>
            </a:r>
          </a:p>
        </p:txBody>
      </p:sp>
      <p:pic>
        <p:nvPicPr>
          <p:cNvPr id="6" name="Picture 5">
            <a:extLst>
              <a:ext uri="{FF2B5EF4-FFF2-40B4-BE49-F238E27FC236}">
                <a16:creationId xmlns:a16="http://schemas.microsoft.com/office/drawing/2014/main" id="{5C2A647E-5C05-48E7-90B7-D2B498842707}"/>
              </a:ext>
            </a:extLst>
          </p:cNvPr>
          <p:cNvPicPr>
            <a:picLocks noChangeAspect="1"/>
          </p:cNvPicPr>
          <p:nvPr/>
        </p:nvPicPr>
        <p:blipFill>
          <a:blip r:embed="rId2"/>
          <a:stretch>
            <a:fillRect/>
          </a:stretch>
        </p:blipFill>
        <p:spPr>
          <a:xfrm>
            <a:off x="1253897" y="2266950"/>
            <a:ext cx="9553575" cy="2324100"/>
          </a:xfrm>
          <a:prstGeom prst="rect">
            <a:avLst/>
          </a:prstGeom>
        </p:spPr>
      </p:pic>
      <p:sp>
        <p:nvSpPr>
          <p:cNvPr id="7" name="Content Placeholder 2">
            <a:extLst>
              <a:ext uri="{FF2B5EF4-FFF2-40B4-BE49-F238E27FC236}">
                <a16:creationId xmlns:a16="http://schemas.microsoft.com/office/drawing/2014/main" id="{EE119148-A24B-44B4-8D47-782B59849DF1}"/>
              </a:ext>
            </a:extLst>
          </p:cNvPr>
          <p:cNvSpPr txBox="1">
            <a:spLocks/>
          </p:cNvSpPr>
          <p:nvPr/>
        </p:nvSpPr>
        <p:spPr>
          <a:xfrm>
            <a:off x="1052632" y="1987420"/>
            <a:ext cx="402529" cy="78561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l-GR" dirty="0"/>
              <a:t>τ</a:t>
            </a:r>
            <a:endParaRPr lang="en-AU" dirty="0"/>
          </a:p>
          <a:p>
            <a:pPr marL="0" indent="0">
              <a:buNone/>
            </a:pPr>
            <a:endParaRPr lang="en-AU" dirty="0"/>
          </a:p>
          <a:p>
            <a:pPr marL="0" indent="0">
              <a:buNone/>
            </a:pPr>
            <a:endParaRPr lang="en-AU" dirty="0"/>
          </a:p>
          <a:p>
            <a:pPr marL="0" indent="0">
              <a:buNone/>
            </a:pPr>
            <a:endParaRPr lang="en-AU" baseline="-25000" dirty="0"/>
          </a:p>
        </p:txBody>
      </p:sp>
      <p:sp>
        <p:nvSpPr>
          <p:cNvPr id="8" name="Content Placeholder 2">
            <a:extLst>
              <a:ext uri="{FF2B5EF4-FFF2-40B4-BE49-F238E27FC236}">
                <a16:creationId xmlns:a16="http://schemas.microsoft.com/office/drawing/2014/main" id="{E4148AAE-76B4-4C4A-9CAD-CE6AE05BA911}"/>
              </a:ext>
            </a:extLst>
          </p:cNvPr>
          <p:cNvSpPr txBox="1">
            <a:spLocks/>
          </p:cNvSpPr>
          <p:nvPr/>
        </p:nvSpPr>
        <p:spPr>
          <a:xfrm>
            <a:off x="10792405" y="3334139"/>
            <a:ext cx="402529" cy="78561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l-GR" dirty="0"/>
              <a:t>θ</a:t>
            </a:r>
            <a:endParaRPr lang="en-AU" dirty="0"/>
          </a:p>
          <a:p>
            <a:pPr marL="0" indent="0">
              <a:buNone/>
            </a:pPr>
            <a:endParaRPr lang="en-AU" dirty="0"/>
          </a:p>
          <a:p>
            <a:pPr marL="0" indent="0">
              <a:buNone/>
            </a:pPr>
            <a:endParaRPr lang="en-AU" baseline="-25000" dirty="0"/>
          </a:p>
        </p:txBody>
      </p:sp>
      <p:sp>
        <p:nvSpPr>
          <p:cNvPr id="9" name="Content Placeholder 2">
            <a:extLst>
              <a:ext uri="{FF2B5EF4-FFF2-40B4-BE49-F238E27FC236}">
                <a16:creationId xmlns:a16="http://schemas.microsoft.com/office/drawing/2014/main" id="{19A3CF56-89FA-4025-AE61-F6CBB7FDEFFF}"/>
              </a:ext>
            </a:extLst>
          </p:cNvPr>
          <p:cNvSpPr txBox="1">
            <a:spLocks/>
          </p:cNvSpPr>
          <p:nvPr/>
        </p:nvSpPr>
        <p:spPr>
          <a:xfrm>
            <a:off x="737119" y="4591049"/>
            <a:ext cx="7828383" cy="2043015"/>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AU" dirty="0"/>
              <a:t>*This creates a “stop-start” or “jerky” type of motion; the torque varies from maximum to zero. It would be better if we had a smoother type of motion, with a more consistent torque (or at least, a torque that does not go to zero). How could we achieve this?</a:t>
            </a:r>
          </a:p>
          <a:p>
            <a:pPr marL="0" indent="0">
              <a:buNone/>
            </a:pPr>
            <a:endParaRPr lang="en-AU" baseline="-25000" dirty="0"/>
          </a:p>
        </p:txBody>
      </p:sp>
      <p:pic>
        <p:nvPicPr>
          <p:cNvPr id="1026" name="Picture 2" descr="Top 30 Back Emf GIFs | Find the best GIF on Gfycat">
            <a:extLst>
              <a:ext uri="{FF2B5EF4-FFF2-40B4-BE49-F238E27FC236}">
                <a16:creationId xmlns:a16="http://schemas.microsoft.com/office/drawing/2014/main" id="{579484CA-C6F2-4421-8775-F72EABC42C5E}"/>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8521471" y="4343789"/>
            <a:ext cx="3288195" cy="18907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9399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2"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Scale>
                                      <p:cBhvr>
                                        <p:cTn id="7" dur="1000" decel="50000" fill="hold">
                                          <p:stCondLst>
                                            <p:cond delay="0"/>
                                          </p:stCondLst>
                                        </p:cTn>
                                        <p:tgtEl>
                                          <p:spTgt spid="102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1026"/>
                                        </p:tgtEl>
                                        <p:attrNameLst>
                                          <p:attrName>ppt_x</p:attrName>
                                          <p:attrName>ppt_y</p:attrName>
                                        </p:attrNameLst>
                                      </p:cBhvr>
                                    </p:animMotion>
                                    <p:animEffect transition="in" filter="fade">
                                      <p:cBhvr>
                                        <p:cTn id="9" dur="10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B6F382A6-3920-4A5E-8DA2-51B079E72B51}"/>
              </a:ext>
            </a:extLst>
          </p:cNvPr>
          <p:cNvPicPr>
            <a:picLocks noChangeAspect="1"/>
          </p:cNvPicPr>
          <p:nvPr/>
        </p:nvPicPr>
        <p:blipFill>
          <a:blip r:embed="rId2"/>
          <a:stretch>
            <a:fillRect/>
          </a:stretch>
        </p:blipFill>
        <p:spPr>
          <a:xfrm>
            <a:off x="4414837" y="1133475"/>
            <a:ext cx="3362325" cy="4591050"/>
          </a:xfrm>
          <a:prstGeom prst="rect">
            <a:avLst/>
          </a:prstGeom>
        </p:spPr>
      </p:pic>
      <p:cxnSp>
        <p:nvCxnSpPr>
          <p:cNvPr id="34" name="Straight Arrow Connector 33">
            <a:extLst>
              <a:ext uri="{FF2B5EF4-FFF2-40B4-BE49-F238E27FC236}">
                <a16:creationId xmlns:a16="http://schemas.microsoft.com/office/drawing/2014/main" id="{3A3E425A-329C-4C18-9DD0-1633F32FDEDB}"/>
              </a:ext>
            </a:extLst>
          </p:cNvPr>
          <p:cNvCxnSpPr/>
          <p:nvPr/>
        </p:nvCxnSpPr>
        <p:spPr>
          <a:xfrm flipV="1">
            <a:off x="4422709" y="4553339"/>
            <a:ext cx="0" cy="49452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A3B8535A-EB27-43B1-9021-23CA63BF641C}"/>
              </a:ext>
            </a:extLst>
          </p:cNvPr>
          <p:cNvCxnSpPr>
            <a:cxnSpLocks/>
          </p:cNvCxnSpPr>
          <p:nvPr/>
        </p:nvCxnSpPr>
        <p:spPr>
          <a:xfrm>
            <a:off x="6596742" y="4553339"/>
            <a:ext cx="0" cy="55361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Title 1">
            <a:extLst>
              <a:ext uri="{FF2B5EF4-FFF2-40B4-BE49-F238E27FC236}">
                <a16:creationId xmlns:a16="http://schemas.microsoft.com/office/drawing/2014/main" id="{307057EC-3E6C-4440-B32F-76CF0C23307F}"/>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AU" u="sng" dirty="0"/>
              <a:t>DC MOTOR</a:t>
            </a:r>
          </a:p>
        </p:txBody>
      </p:sp>
      <p:cxnSp>
        <p:nvCxnSpPr>
          <p:cNvPr id="41" name="Straight Arrow Connector 40">
            <a:extLst>
              <a:ext uri="{FF2B5EF4-FFF2-40B4-BE49-F238E27FC236}">
                <a16:creationId xmlns:a16="http://schemas.microsoft.com/office/drawing/2014/main" id="{A00010AF-5AAA-4008-98D8-04C834BB1589}"/>
              </a:ext>
            </a:extLst>
          </p:cNvPr>
          <p:cNvCxnSpPr/>
          <p:nvPr/>
        </p:nvCxnSpPr>
        <p:spPr>
          <a:xfrm>
            <a:off x="1679510" y="1867486"/>
            <a:ext cx="1978090" cy="0"/>
          </a:xfrm>
          <a:prstGeom prst="straightConnector1">
            <a:avLst/>
          </a:prstGeom>
          <a:ln w="19050">
            <a:solidFill>
              <a:srgbClr val="00CC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6346DBC1-39E4-4A09-8213-5626EE6F9D1C}"/>
              </a:ext>
            </a:extLst>
          </p:cNvPr>
          <p:cNvCxnSpPr/>
          <p:nvPr/>
        </p:nvCxnSpPr>
        <p:spPr>
          <a:xfrm>
            <a:off x="1679510" y="2271812"/>
            <a:ext cx="1978090" cy="0"/>
          </a:xfrm>
          <a:prstGeom prst="straightConnector1">
            <a:avLst/>
          </a:prstGeom>
          <a:ln w="19050">
            <a:solidFill>
              <a:srgbClr val="00CC0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8036C2DB-0593-431C-B432-567A5B70C03E}"/>
              </a:ext>
            </a:extLst>
          </p:cNvPr>
          <p:cNvCxnSpPr/>
          <p:nvPr/>
        </p:nvCxnSpPr>
        <p:spPr>
          <a:xfrm>
            <a:off x="1679510" y="2691690"/>
            <a:ext cx="1978090" cy="0"/>
          </a:xfrm>
          <a:prstGeom prst="straightConnector1">
            <a:avLst/>
          </a:prstGeom>
          <a:ln w="19050">
            <a:solidFill>
              <a:srgbClr val="00CC0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13BBC0F8-8D3B-486A-BAB4-221383ADA992}"/>
              </a:ext>
            </a:extLst>
          </p:cNvPr>
          <p:cNvCxnSpPr/>
          <p:nvPr/>
        </p:nvCxnSpPr>
        <p:spPr>
          <a:xfrm>
            <a:off x="1679510" y="3096016"/>
            <a:ext cx="1978090" cy="0"/>
          </a:xfrm>
          <a:prstGeom prst="straightConnector1">
            <a:avLst/>
          </a:prstGeom>
          <a:ln w="19050">
            <a:solidFill>
              <a:srgbClr val="00CC00"/>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7E41AC45-8545-407F-8C44-B40BBCB74F37}"/>
              </a:ext>
            </a:extLst>
          </p:cNvPr>
          <p:cNvCxnSpPr/>
          <p:nvPr/>
        </p:nvCxnSpPr>
        <p:spPr>
          <a:xfrm>
            <a:off x="1679510" y="3531445"/>
            <a:ext cx="1978090" cy="0"/>
          </a:xfrm>
          <a:prstGeom prst="straightConnector1">
            <a:avLst/>
          </a:prstGeom>
          <a:ln w="19050">
            <a:solidFill>
              <a:srgbClr val="00CC0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507FB8DD-51BB-41E5-8134-9E0D57D92E8F}"/>
              </a:ext>
            </a:extLst>
          </p:cNvPr>
          <p:cNvCxnSpPr/>
          <p:nvPr/>
        </p:nvCxnSpPr>
        <p:spPr>
          <a:xfrm>
            <a:off x="1679510" y="3935771"/>
            <a:ext cx="1978090" cy="0"/>
          </a:xfrm>
          <a:prstGeom prst="straightConnector1">
            <a:avLst/>
          </a:prstGeom>
          <a:ln w="19050">
            <a:solidFill>
              <a:srgbClr val="00CC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88F2BE50-8958-429E-84DD-0430C4A994FF}"/>
              </a:ext>
            </a:extLst>
          </p:cNvPr>
          <p:cNvCxnSpPr/>
          <p:nvPr/>
        </p:nvCxnSpPr>
        <p:spPr>
          <a:xfrm>
            <a:off x="5346441" y="2995127"/>
            <a:ext cx="0" cy="536318"/>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EFD9C80B-B598-431C-A8F1-159937E4A7A1}"/>
              </a:ext>
            </a:extLst>
          </p:cNvPr>
          <p:cNvCxnSpPr>
            <a:cxnSpLocks/>
          </p:cNvCxnSpPr>
          <p:nvPr/>
        </p:nvCxnSpPr>
        <p:spPr>
          <a:xfrm flipV="1">
            <a:off x="7197012" y="2444620"/>
            <a:ext cx="0" cy="550507"/>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49" name="Content Placeholder 2">
            <a:extLst>
              <a:ext uri="{FF2B5EF4-FFF2-40B4-BE49-F238E27FC236}">
                <a16:creationId xmlns:a16="http://schemas.microsoft.com/office/drawing/2014/main" id="{C765CC01-5BB7-4889-AE4C-62A8699C44A8}"/>
              </a:ext>
            </a:extLst>
          </p:cNvPr>
          <p:cNvSpPr txBox="1">
            <a:spLocks/>
          </p:cNvSpPr>
          <p:nvPr/>
        </p:nvSpPr>
        <p:spPr>
          <a:xfrm>
            <a:off x="3459275" y="1284664"/>
            <a:ext cx="396649" cy="51814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AU" dirty="0">
                <a:solidFill>
                  <a:srgbClr val="00CC00"/>
                </a:solidFill>
              </a:rPr>
              <a:t>B</a:t>
            </a:r>
          </a:p>
        </p:txBody>
      </p:sp>
      <p:sp>
        <p:nvSpPr>
          <p:cNvPr id="50" name="Content Placeholder 2">
            <a:extLst>
              <a:ext uri="{FF2B5EF4-FFF2-40B4-BE49-F238E27FC236}">
                <a16:creationId xmlns:a16="http://schemas.microsoft.com/office/drawing/2014/main" id="{87E51506-B213-4B2F-8C81-6F2713151A8D}"/>
              </a:ext>
            </a:extLst>
          </p:cNvPr>
          <p:cNvSpPr txBox="1">
            <a:spLocks/>
          </p:cNvSpPr>
          <p:nvPr/>
        </p:nvSpPr>
        <p:spPr>
          <a:xfrm>
            <a:off x="5394454" y="3013305"/>
            <a:ext cx="396649" cy="51814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AU" dirty="0">
                <a:solidFill>
                  <a:srgbClr val="FFC000"/>
                </a:solidFill>
              </a:rPr>
              <a:t>F</a:t>
            </a:r>
          </a:p>
        </p:txBody>
      </p:sp>
      <p:sp>
        <p:nvSpPr>
          <p:cNvPr id="51" name="Content Placeholder 2">
            <a:extLst>
              <a:ext uri="{FF2B5EF4-FFF2-40B4-BE49-F238E27FC236}">
                <a16:creationId xmlns:a16="http://schemas.microsoft.com/office/drawing/2014/main" id="{DF63620A-D947-4926-8843-7214A899CF9F}"/>
              </a:ext>
            </a:extLst>
          </p:cNvPr>
          <p:cNvSpPr txBox="1">
            <a:spLocks/>
          </p:cNvSpPr>
          <p:nvPr/>
        </p:nvSpPr>
        <p:spPr>
          <a:xfrm>
            <a:off x="6752351" y="2554159"/>
            <a:ext cx="396649" cy="51814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AU" dirty="0">
                <a:solidFill>
                  <a:srgbClr val="FFC000"/>
                </a:solidFill>
              </a:rPr>
              <a:t>F</a:t>
            </a:r>
          </a:p>
        </p:txBody>
      </p:sp>
      <p:sp>
        <p:nvSpPr>
          <p:cNvPr id="52" name="Content Placeholder 2">
            <a:extLst>
              <a:ext uri="{FF2B5EF4-FFF2-40B4-BE49-F238E27FC236}">
                <a16:creationId xmlns:a16="http://schemas.microsoft.com/office/drawing/2014/main" id="{B57EA593-8FB7-4BC4-BBD6-A38520CBD41D}"/>
              </a:ext>
            </a:extLst>
          </p:cNvPr>
          <p:cNvSpPr txBox="1">
            <a:spLocks/>
          </p:cNvSpPr>
          <p:nvPr/>
        </p:nvSpPr>
        <p:spPr>
          <a:xfrm>
            <a:off x="4020716" y="4588817"/>
            <a:ext cx="396649" cy="51814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AU" dirty="0"/>
              <a:t>I</a:t>
            </a:r>
          </a:p>
        </p:txBody>
      </p:sp>
      <p:sp>
        <p:nvSpPr>
          <p:cNvPr id="53" name="Content Placeholder 2">
            <a:extLst>
              <a:ext uri="{FF2B5EF4-FFF2-40B4-BE49-F238E27FC236}">
                <a16:creationId xmlns:a16="http://schemas.microsoft.com/office/drawing/2014/main" id="{833BAC38-6C57-457D-ADAE-C27FCDC95328}"/>
              </a:ext>
            </a:extLst>
          </p:cNvPr>
          <p:cNvSpPr txBox="1">
            <a:spLocks/>
          </p:cNvSpPr>
          <p:nvPr/>
        </p:nvSpPr>
        <p:spPr>
          <a:xfrm>
            <a:off x="737119" y="5901323"/>
            <a:ext cx="10991461" cy="732741"/>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AU" dirty="0"/>
              <a:t>*Answer: By adding a second coil at right angles to the first! Now what will our torque look like?</a:t>
            </a:r>
          </a:p>
          <a:p>
            <a:pPr marL="0" indent="0">
              <a:buNone/>
            </a:pPr>
            <a:endParaRPr lang="en-AU" baseline="-25000" dirty="0"/>
          </a:p>
        </p:txBody>
      </p:sp>
    </p:spTree>
    <p:extLst>
      <p:ext uri="{BB962C8B-B14F-4D97-AF65-F5344CB8AC3E}">
        <p14:creationId xmlns:p14="http://schemas.microsoft.com/office/powerpoint/2010/main" val="6949609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D35E45-23A4-4263-9BA3-DB7FA671EDDD}"/>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AU" u="sng" dirty="0"/>
              <a:t>TORQUE ON A DC MOTOR</a:t>
            </a:r>
          </a:p>
        </p:txBody>
      </p:sp>
      <p:sp>
        <p:nvSpPr>
          <p:cNvPr id="7" name="Content Placeholder 2">
            <a:extLst>
              <a:ext uri="{FF2B5EF4-FFF2-40B4-BE49-F238E27FC236}">
                <a16:creationId xmlns:a16="http://schemas.microsoft.com/office/drawing/2014/main" id="{EE119148-A24B-44B4-8D47-782B59849DF1}"/>
              </a:ext>
            </a:extLst>
          </p:cNvPr>
          <p:cNvSpPr txBox="1">
            <a:spLocks/>
          </p:cNvSpPr>
          <p:nvPr/>
        </p:nvSpPr>
        <p:spPr>
          <a:xfrm>
            <a:off x="1052632" y="1987420"/>
            <a:ext cx="402529" cy="78561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l-GR" dirty="0"/>
              <a:t>τ</a:t>
            </a:r>
            <a:endParaRPr lang="en-AU" dirty="0"/>
          </a:p>
          <a:p>
            <a:pPr marL="0" indent="0">
              <a:buNone/>
            </a:pPr>
            <a:endParaRPr lang="en-AU" dirty="0"/>
          </a:p>
          <a:p>
            <a:pPr marL="0" indent="0">
              <a:buNone/>
            </a:pPr>
            <a:endParaRPr lang="en-AU" dirty="0"/>
          </a:p>
          <a:p>
            <a:pPr marL="0" indent="0">
              <a:buNone/>
            </a:pPr>
            <a:endParaRPr lang="en-AU" baseline="-25000" dirty="0"/>
          </a:p>
        </p:txBody>
      </p:sp>
      <p:sp>
        <p:nvSpPr>
          <p:cNvPr id="8" name="Content Placeholder 2">
            <a:extLst>
              <a:ext uri="{FF2B5EF4-FFF2-40B4-BE49-F238E27FC236}">
                <a16:creationId xmlns:a16="http://schemas.microsoft.com/office/drawing/2014/main" id="{E4148AAE-76B4-4C4A-9CAD-CE6AE05BA911}"/>
              </a:ext>
            </a:extLst>
          </p:cNvPr>
          <p:cNvSpPr txBox="1">
            <a:spLocks/>
          </p:cNvSpPr>
          <p:nvPr/>
        </p:nvSpPr>
        <p:spPr>
          <a:xfrm>
            <a:off x="10792405" y="3334139"/>
            <a:ext cx="402529" cy="78561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l-GR" dirty="0"/>
              <a:t>θ</a:t>
            </a:r>
            <a:endParaRPr lang="en-AU" dirty="0"/>
          </a:p>
          <a:p>
            <a:pPr marL="0" indent="0">
              <a:buNone/>
            </a:pPr>
            <a:endParaRPr lang="en-AU" dirty="0"/>
          </a:p>
          <a:p>
            <a:pPr marL="0" indent="0">
              <a:buNone/>
            </a:pPr>
            <a:endParaRPr lang="en-AU" baseline="-25000" dirty="0"/>
          </a:p>
        </p:txBody>
      </p:sp>
      <p:sp>
        <p:nvSpPr>
          <p:cNvPr id="9" name="Content Placeholder 2">
            <a:extLst>
              <a:ext uri="{FF2B5EF4-FFF2-40B4-BE49-F238E27FC236}">
                <a16:creationId xmlns:a16="http://schemas.microsoft.com/office/drawing/2014/main" id="{19A3CF56-89FA-4025-AE61-F6CBB7FDEFFF}"/>
              </a:ext>
            </a:extLst>
          </p:cNvPr>
          <p:cNvSpPr txBox="1">
            <a:spLocks/>
          </p:cNvSpPr>
          <p:nvPr/>
        </p:nvSpPr>
        <p:spPr>
          <a:xfrm>
            <a:off x="737120" y="4591049"/>
            <a:ext cx="10898153" cy="204301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AU" dirty="0"/>
              <a:t>*Now, as one coil approaches zero torque, the other approaches maximum torque. The </a:t>
            </a:r>
            <a:r>
              <a:rPr lang="en-AU" i="1" u="sng" dirty="0"/>
              <a:t>total</a:t>
            </a:r>
            <a:r>
              <a:rPr lang="en-AU" dirty="0"/>
              <a:t> torque will never reach zero, resulting in a much smoother rotation.</a:t>
            </a:r>
          </a:p>
          <a:p>
            <a:pPr marL="0" indent="0">
              <a:buNone/>
            </a:pPr>
            <a:endParaRPr lang="en-AU" baseline="-25000" dirty="0"/>
          </a:p>
        </p:txBody>
      </p:sp>
      <p:pic>
        <p:nvPicPr>
          <p:cNvPr id="10" name="Picture 9">
            <a:extLst>
              <a:ext uri="{FF2B5EF4-FFF2-40B4-BE49-F238E27FC236}">
                <a16:creationId xmlns:a16="http://schemas.microsoft.com/office/drawing/2014/main" id="{4FF69D25-23DA-4A00-9E32-82C26736ACF0}"/>
              </a:ext>
            </a:extLst>
          </p:cNvPr>
          <p:cNvPicPr>
            <a:picLocks noChangeAspect="1"/>
          </p:cNvPicPr>
          <p:nvPr/>
        </p:nvPicPr>
        <p:blipFill>
          <a:blip r:embed="rId2"/>
          <a:stretch>
            <a:fillRect/>
          </a:stretch>
        </p:blipFill>
        <p:spPr>
          <a:xfrm>
            <a:off x="1295400" y="2243137"/>
            <a:ext cx="9601200" cy="2371725"/>
          </a:xfrm>
          <a:prstGeom prst="rect">
            <a:avLst/>
          </a:prstGeom>
        </p:spPr>
      </p:pic>
      <p:pic>
        <p:nvPicPr>
          <p:cNvPr id="2050" name="Picture 2" descr="Best Dc Motor GIFs | Gfycat">
            <a:extLst>
              <a:ext uri="{FF2B5EF4-FFF2-40B4-BE49-F238E27FC236}">
                <a16:creationId xmlns:a16="http://schemas.microsoft.com/office/drawing/2014/main" id="{85C362B0-48DA-4BCB-B5D5-03E4925BD845}"/>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7539135" y="140688"/>
            <a:ext cx="4212931" cy="2371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9981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fade">
                                      <p:cBhvr>
                                        <p:cTn id="7" dur="1000"/>
                                        <p:tgtEl>
                                          <p:spTgt spid="2050"/>
                                        </p:tgtEl>
                                      </p:cBhvr>
                                    </p:animEffect>
                                    <p:anim calcmode="lin" valueType="num">
                                      <p:cBhvr>
                                        <p:cTn id="8" dur="1000" fill="hold"/>
                                        <p:tgtEl>
                                          <p:spTgt spid="2050"/>
                                        </p:tgtEl>
                                        <p:attrNameLst>
                                          <p:attrName>ppt_x</p:attrName>
                                        </p:attrNameLst>
                                      </p:cBhvr>
                                      <p:tavLst>
                                        <p:tav tm="0">
                                          <p:val>
                                            <p:strVal val="#ppt_x"/>
                                          </p:val>
                                        </p:tav>
                                        <p:tav tm="100000">
                                          <p:val>
                                            <p:strVal val="#ppt_x"/>
                                          </p:val>
                                        </p:tav>
                                      </p:tavLst>
                                    </p:anim>
                                    <p:anim calcmode="lin" valueType="num">
                                      <p:cBhvr>
                                        <p:cTn id="9" dur="1000" fill="hold"/>
                                        <p:tgtEl>
                                          <p:spTgt spid="205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D35E45-23A4-4263-9BA3-DB7FA671EDDD}"/>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AU" u="sng" dirty="0"/>
              <a:t>TORQUE ON A DC MOTOR</a:t>
            </a:r>
          </a:p>
        </p:txBody>
      </p:sp>
      <p:sp>
        <p:nvSpPr>
          <p:cNvPr id="7" name="Content Placeholder 2">
            <a:extLst>
              <a:ext uri="{FF2B5EF4-FFF2-40B4-BE49-F238E27FC236}">
                <a16:creationId xmlns:a16="http://schemas.microsoft.com/office/drawing/2014/main" id="{EE119148-A24B-44B4-8D47-782B59849DF1}"/>
              </a:ext>
            </a:extLst>
          </p:cNvPr>
          <p:cNvSpPr txBox="1">
            <a:spLocks/>
          </p:cNvSpPr>
          <p:nvPr/>
        </p:nvSpPr>
        <p:spPr>
          <a:xfrm>
            <a:off x="1052632" y="1987420"/>
            <a:ext cx="402529" cy="78561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l-GR" dirty="0"/>
              <a:t>τ</a:t>
            </a:r>
            <a:endParaRPr lang="en-AU" dirty="0"/>
          </a:p>
          <a:p>
            <a:pPr marL="0" indent="0">
              <a:buNone/>
            </a:pPr>
            <a:endParaRPr lang="en-AU" dirty="0"/>
          </a:p>
          <a:p>
            <a:pPr marL="0" indent="0">
              <a:buNone/>
            </a:pPr>
            <a:endParaRPr lang="en-AU" dirty="0"/>
          </a:p>
          <a:p>
            <a:pPr marL="0" indent="0">
              <a:buNone/>
            </a:pPr>
            <a:endParaRPr lang="en-AU" baseline="-25000" dirty="0"/>
          </a:p>
        </p:txBody>
      </p:sp>
      <p:sp>
        <p:nvSpPr>
          <p:cNvPr id="8" name="Content Placeholder 2">
            <a:extLst>
              <a:ext uri="{FF2B5EF4-FFF2-40B4-BE49-F238E27FC236}">
                <a16:creationId xmlns:a16="http://schemas.microsoft.com/office/drawing/2014/main" id="{E4148AAE-76B4-4C4A-9CAD-CE6AE05BA911}"/>
              </a:ext>
            </a:extLst>
          </p:cNvPr>
          <p:cNvSpPr txBox="1">
            <a:spLocks/>
          </p:cNvSpPr>
          <p:nvPr/>
        </p:nvSpPr>
        <p:spPr>
          <a:xfrm>
            <a:off x="10792405" y="3334139"/>
            <a:ext cx="402529" cy="78561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l-GR" dirty="0"/>
              <a:t>θ</a:t>
            </a:r>
            <a:endParaRPr lang="en-AU" dirty="0"/>
          </a:p>
          <a:p>
            <a:pPr marL="0" indent="0">
              <a:buNone/>
            </a:pPr>
            <a:endParaRPr lang="en-AU" dirty="0"/>
          </a:p>
          <a:p>
            <a:pPr marL="0" indent="0">
              <a:buNone/>
            </a:pPr>
            <a:endParaRPr lang="en-AU" baseline="-25000" dirty="0"/>
          </a:p>
        </p:txBody>
      </p:sp>
      <p:sp>
        <p:nvSpPr>
          <p:cNvPr id="9" name="Content Placeholder 2">
            <a:extLst>
              <a:ext uri="{FF2B5EF4-FFF2-40B4-BE49-F238E27FC236}">
                <a16:creationId xmlns:a16="http://schemas.microsoft.com/office/drawing/2014/main" id="{19A3CF56-89FA-4025-AE61-F6CBB7FDEFFF}"/>
              </a:ext>
            </a:extLst>
          </p:cNvPr>
          <p:cNvSpPr txBox="1">
            <a:spLocks/>
          </p:cNvSpPr>
          <p:nvPr/>
        </p:nvSpPr>
        <p:spPr>
          <a:xfrm>
            <a:off x="737120" y="4591049"/>
            <a:ext cx="10823509" cy="204301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AU" dirty="0"/>
              <a:t>*Of course, we could get the motion to be even smoother, by adding even more coils. Doing this would, eventually, cause the plot of torque vs. angle of rotation to approach a straight horizontal line.</a:t>
            </a:r>
          </a:p>
          <a:p>
            <a:pPr marL="0" indent="0">
              <a:buNone/>
            </a:pPr>
            <a:endParaRPr lang="en-AU" baseline="-25000" dirty="0"/>
          </a:p>
        </p:txBody>
      </p:sp>
      <p:pic>
        <p:nvPicPr>
          <p:cNvPr id="4" name="Picture 3">
            <a:extLst>
              <a:ext uri="{FF2B5EF4-FFF2-40B4-BE49-F238E27FC236}">
                <a16:creationId xmlns:a16="http://schemas.microsoft.com/office/drawing/2014/main" id="{13851EA4-A7E8-45E5-B4CC-95B85625B83A}"/>
              </a:ext>
            </a:extLst>
          </p:cNvPr>
          <p:cNvPicPr>
            <a:picLocks noChangeAspect="1"/>
          </p:cNvPicPr>
          <p:nvPr/>
        </p:nvPicPr>
        <p:blipFill>
          <a:blip r:embed="rId2"/>
          <a:stretch>
            <a:fillRect/>
          </a:stretch>
        </p:blipFill>
        <p:spPr>
          <a:xfrm>
            <a:off x="1366837" y="2295525"/>
            <a:ext cx="9458325" cy="2266950"/>
          </a:xfrm>
          <a:prstGeom prst="rect">
            <a:avLst/>
          </a:prstGeom>
        </p:spPr>
      </p:pic>
      <p:pic>
        <p:nvPicPr>
          <p:cNvPr id="11" name="Picture 2" descr="Best Dc Motor GIFs | Gfycat">
            <a:extLst>
              <a:ext uri="{FF2B5EF4-FFF2-40B4-BE49-F238E27FC236}">
                <a16:creationId xmlns:a16="http://schemas.microsoft.com/office/drawing/2014/main" id="{9DA5AF9A-B3C5-459C-9377-1D2112D0A0B0}"/>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7539135" y="140688"/>
            <a:ext cx="4212931" cy="2371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9904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D35E45-23A4-4263-9BA3-DB7FA671EDDD}"/>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AU" u="sng" dirty="0"/>
              <a:t>TORQUE ON A DC MOTOR</a:t>
            </a:r>
          </a:p>
        </p:txBody>
      </p:sp>
      <p:sp>
        <p:nvSpPr>
          <p:cNvPr id="9" name="Content Placeholder 2">
            <a:extLst>
              <a:ext uri="{FF2B5EF4-FFF2-40B4-BE49-F238E27FC236}">
                <a16:creationId xmlns:a16="http://schemas.microsoft.com/office/drawing/2014/main" id="{19A3CF56-89FA-4025-AE61-F6CBB7FDEFFF}"/>
              </a:ext>
            </a:extLst>
          </p:cNvPr>
          <p:cNvSpPr txBox="1">
            <a:spLocks/>
          </p:cNvSpPr>
          <p:nvPr/>
        </p:nvSpPr>
        <p:spPr>
          <a:xfrm>
            <a:off x="7701244" y="680225"/>
            <a:ext cx="4490756" cy="5497552"/>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l-GR" dirty="0"/>
              <a:t>τ</a:t>
            </a:r>
            <a:r>
              <a:rPr lang="en-AU" dirty="0"/>
              <a:t> = 2rFsin</a:t>
            </a:r>
            <a:r>
              <a:rPr lang="el-GR" dirty="0"/>
              <a:t>θ</a:t>
            </a:r>
            <a:endParaRPr lang="en-AU" dirty="0"/>
          </a:p>
          <a:p>
            <a:pPr marL="0" indent="0">
              <a:buNone/>
            </a:pPr>
            <a:endParaRPr lang="en-AU" dirty="0"/>
          </a:p>
          <a:p>
            <a:pPr marL="0" indent="0">
              <a:buNone/>
            </a:pPr>
            <a:r>
              <a:rPr lang="en-AU" dirty="0"/>
              <a:t>F = nBIL</a:t>
            </a:r>
          </a:p>
          <a:p>
            <a:pPr marL="0" indent="0">
              <a:buNone/>
            </a:pPr>
            <a:r>
              <a:rPr lang="el-GR" dirty="0">
                <a:latin typeface="Cambria Math" panose="02040503050406030204" pitchFamily="18" charset="0"/>
                <a:ea typeface="Cambria Math" panose="02040503050406030204" pitchFamily="18" charset="0"/>
              </a:rPr>
              <a:t>∴</a:t>
            </a:r>
            <a:r>
              <a:rPr lang="en-AU" dirty="0">
                <a:latin typeface="Cambria Math" panose="02040503050406030204" pitchFamily="18" charset="0"/>
                <a:ea typeface="Cambria Math" panose="02040503050406030204" pitchFamily="18" charset="0"/>
              </a:rPr>
              <a:t> </a:t>
            </a:r>
            <a:r>
              <a:rPr lang="el-GR" dirty="0"/>
              <a:t>τ</a:t>
            </a:r>
            <a:r>
              <a:rPr lang="en-AU" dirty="0"/>
              <a:t> = 2rnBIL sin</a:t>
            </a:r>
            <a:r>
              <a:rPr lang="el-GR" dirty="0"/>
              <a:t>θ</a:t>
            </a:r>
            <a:endParaRPr lang="en-AU" dirty="0"/>
          </a:p>
          <a:p>
            <a:pPr marL="0" indent="0">
              <a:buNone/>
            </a:pPr>
            <a:endParaRPr lang="en-AU" dirty="0"/>
          </a:p>
          <a:p>
            <a:pPr marL="0" indent="0">
              <a:buNone/>
            </a:pPr>
            <a:r>
              <a:rPr lang="en-AU" dirty="0"/>
              <a:t>*From diagram: r = w/2</a:t>
            </a:r>
          </a:p>
          <a:p>
            <a:pPr marL="0" indent="0">
              <a:buNone/>
            </a:pPr>
            <a:r>
              <a:rPr lang="en-AU" dirty="0">
                <a:latin typeface="Cambria Math" panose="02040503050406030204" pitchFamily="18" charset="0"/>
                <a:ea typeface="Cambria Math" panose="02040503050406030204" pitchFamily="18" charset="0"/>
              </a:rPr>
              <a:t>∴ </a:t>
            </a:r>
            <a:r>
              <a:rPr lang="el-GR" dirty="0"/>
              <a:t>τ</a:t>
            </a:r>
            <a:r>
              <a:rPr lang="en-AU" dirty="0"/>
              <a:t> = wnBIL sin</a:t>
            </a:r>
            <a:r>
              <a:rPr lang="el-GR" dirty="0"/>
              <a:t>θ</a:t>
            </a:r>
            <a:endParaRPr lang="en-AU" dirty="0"/>
          </a:p>
          <a:p>
            <a:pPr marL="0" indent="0">
              <a:buNone/>
            </a:pPr>
            <a:endParaRPr lang="en-AU" dirty="0"/>
          </a:p>
          <a:p>
            <a:pPr marL="0" indent="0">
              <a:buNone/>
            </a:pPr>
            <a:r>
              <a:rPr lang="en-AU" dirty="0"/>
              <a:t>*Area (A) = L x w</a:t>
            </a:r>
          </a:p>
          <a:p>
            <a:pPr marL="0" indent="0">
              <a:buNone/>
            </a:pPr>
            <a:endParaRPr lang="en-AU" dirty="0"/>
          </a:p>
          <a:p>
            <a:pPr marL="0" indent="0">
              <a:buNone/>
            </a:pPr>
            <a:r>
              <a:rPr lang="en-AU" dirty="0">
                <a:latin typeface="Cambria Math" panose="02040503050406030204" pitchFamily="18" charset="0"/>
                <a:ea typeface="Cambria Math" panose="02040503050406030204" pitchFamily="18" charset="0"/>
              </a:rPr>
              <a:t>∴ </a:t>
            </a:r>
            <a:r>
              <a:rPr lang="el-GR" dirty="0"/>
              <a:t>τ</a:t>
            </a:r>
            <a:r>
              <a:rPr lang="en-AU" dirty="0"/>
              <a:t> = nBIA sin</a:t>
            </a:r>
            <a:r>
              <a:rPr lang="el-GR" dirty="0"/>
              <a:t>θ</a:t>
            </a:r>
            <a:endParaRPr lang="en-AU" dirty="0"/>
          </a:p>
          <a:p>
            <a:pPr marL="0" indent="0">
              <a:buNone/>
            </a:pPr>
            <a:endParaRPr lang="en-AU" dirty="0"/>
          </a:p>
          <a:p>
            <a:pPr marL="0" indent="0">
              <a:buNone/>
            </a:pPr>
            <a:endParaRPr lang="en-AU" dirty="0"/>
          </a:p>
        </p:txBody>
      </p:sp>
      <p:pic>
        <p:nvPicPr>
          <p:cNvPr id="6" name="Picture 5">
            <a:extLst>
              <a:ext uri="{FF2B5EF4-FFF2-40B4-BE49-F238E27FC236}">
                <a16:creationId xmlns:a16="http://schemas.microsoft.com/office/drawing/2014/main" id="{E1981A1B-5FD9-1DAB-66E8-2060D8D084BC}"/>
              </a:ext>
            </a:extLst>
          </p:cNvPr>
          <p:cNvPicPr>
            <a:picLocks noChangeAspect="1"/>
          </p:cNvPicPr>
          <p:nvPr/>
        </p:nvPicPr>
        <p:blipFill>
          <a:blip r:embed="rId3"/>
          <a:stretch>
            <a:fillRect/>
          </a:stretch>
        </p:blipFill>
        <p:spPr>
          <a:xfrm>
            <a:off x="146535" y="1487869"/>
            <a:ext cx="7554709" cy="3722874"/>
          </a:xfrm>
          <a:prstGeom prst="rect">
            <a:avLst/>
          </a:prstGeom>
        </p:spPr>
      </p:pic>
      <p:sp>
        <p:nvSpPr>
          <p:cNvPr id="12" name="Rectangle 11">
            <a:extLst>
              <a:ext uri="{FF2B5EF4-FFF2-40B4-BE49-F238E27FC236}">
                <a16:creationId xmlns:a16="http://schemas.microsoft.com/office/drawing/2014/main" id="{99B58419-F4E2-8106-0E3E-328A7B01D588}"/>
              </a:ext>
            </a:extLst>
          </p:cNvPr>
          <p:cNvSpPr/>
          <p:nvPr/>
        </p:nvSpPr>
        <p:spPr>
          <a:xfrm>
            <a:off x="7701244" y="5210743"/>
            <a:ext cx="2430898" cy="673863"/>
          </a:xfrm>
          <a:prstGeom prst="rect">
            <a:avLst/>
          </a:prstGeom>
          <a:noFill/>
          <a:ln w="508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4" name="Picture 13">
            <a:extLst>
              <a:ext uri="{FF2B5EF4-FFF2-40B4-BE49-F238E27FC236}">
                <a16:creationId xmlns:a16="http://schemas.microsoft.com/office/drawing/2014/main" id="{B0B5E4E1-8227-ACDE-F4B3-D14EA6F0B93F}"/>
              </a:ext>
            </a:extLst>
          </p:cNvPr>
          <p:cNvPicPr>
            <a:picLocks noChangeAspect="1"/>
          </p:cNvPicPr>
          <p:nvPr/>
        </p:nvPicPr>
        <p:blipFill>
          <a:blip r:embed="rId4"/>
          <a:stretch>
            <a:fillRect/>
          </a:stretch>
        </p:blipFill>
        <p:spPr>
          <a:xfrm>
            <a:off x="1444968" y="5045712"/>
            <a:ext cx="6091577" cy="1677788"/>
          </a:xfrm>
          <a:prstGeom prst="rect">
            <a:avLst/>
          </a:prstGeom>
        </p:spPr>
      </p:pic>
    </p:spTree>
    <p:extLst>
      <p:ext uri="{BB962C8B-B14F-4D97-AF65-F5344CB8AC3E}">
        <p14:creationId xmlns:p14="http://schemas.microsoft.com/office/powerpoint/2010/main" val="148450181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1AFF2D8-0512-C9BE-022A-9FE89384116C}"/>
              </a:ext>
            </a:extLst>
          </p:cNvPr>
          <p:cNvPicPr>
            <a:picLocks noChangeAspect="1"/>
          </p:cNvPicPr>
          <p:nvPr/>
        </p:nvPicPr>
        <p:blipFill>
          <a:blip r:embed="rId3"/>
          <a:stretch>
            <a:fillRect/>
          </a:stretch>
        </p:blipFill>
        <p:spPr>
          <a:xfrm>
            <a:off x="981813" y="1774170"/>
            <a:ext cx="10228374" cy="2474445"/>
          </a:xfrm>
          <a:prstGeom prst="rect">
            <a:avLst/>
          </a:prstGeom>
        </p:spPr>
      </p:pic>
      <p:sp>
        <p:nvSpPr>
          <p:cNvPr id="4" name="Title 1">
            <a:extLst>
              <a:ext uri="{FF2B5EF4-FFF2-40B4-BE49-F238E27FC236}">
                <a16:creationId xmlns:a16="http://schemas.microsoft.com/office/drawing/2014/main" id="{58434858-0540-9159-7D99-8D09948CD1DB}"/>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AU" u="sng" dirty="0"/>
              <a:t>TORQUE ON A DC MOTOR - QUESTION</a:t>
            </a:r>
          </a:p>
        </p:txBody>
      </p:sp>
    </p:spTree>
    <p:extLst>
      <p:ext uri="{BB962C8B-B14F-4D97-AF65-F5344CB8AC3E}">
        <p14:creationId xmlns:p14="http://schemas.microsoft.com/office/powerpoint/2010/main" val="37878975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6CFA9F7-4E67-4363-B5A8-02EC897D0E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44246" y="1386165"/>
            <a:ext cx="8503508" cy="4085670"/>
          </a:xfrm>
          <a:prstGeom prst="rect">
            <a:avLst/>
          </a:prstGeom>
        </p:spPr>
      </p:pic>
    </p:spTree>
    <p:extLst>
      <p:ext uri="{BB962C8B-B14F-4D97-AF65-F5344CB8AC3E}">
        <p14:creationId xmlns:p14="http://schemas.microsoft.com/office/powerpoint/2010/main" val="27745008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26D02A-7C19-452B-B6BE-F4D7952B09FA}"/>
              </a:ext>
            </a:extLst>
          </p:cNvPr>
          <p:cNvSpPr>
            <a:spLocks noGrp="1"/>
          </p:cNvSpPr>
          <p:nvPr>
            <p:ph type="title"/>
          </p:nvPr>
        </p:nvSpPr>
        <p:spPr/>
        <p:txBody>
          <a:bodyPr/>
          <a:lstStyle/>
          <a:p>
            <a:r>
              <a:rPr lang="en-AU" u="sng" dirty="0"/>
              <a:t>MAGNETIC FIELDS</a:t>
            </a:r>
          </a:p>
        </p:txBody>
      </p:sp>
      <p:sp>
        <p:nvSpPr>
          <p:cNvPr id="3" name="Content Placeholder 2">
            <a:extLst>
              <a:ext uri="{FF2B5EF4-FFF2-40B4-BE49-F238E27FC236}">
                <a16:creationId xmlns:a16="http://schemas.microsoft.com/office/drawing/2014/main" id="{A7C00472-8558-4D65-AAC5-C95E0F7C0B05}"/>
              </a:ext>
            </a:extLst>
          </p:cNvPr>
          <p:cNvSpPr>
            <a:spLocks noGrp="1"/>
          </p:cNvSpPr>
          <p:nvPr>
            <p:ph idx="1"/>
          </p:nvPr>
        </p:nvSpPr>
        <p:spPr>
          <a:xfrm>
            <a:off x="838200" y="1852258"/>
            <a:ext cx="10515600" cy="4557420"/>
          </a:xfrm>
        </p:spPr>
        <p:txBody>
          <a:bodyPr>
            <a:normAutofit/>
          </a:bodyPr>
          <a:lstStyle/>
          <a:p>
            <a:r>
              <a:rPr lang="en-AU" dirty="0"/>
              <a:t>Field lines go from North to South. Many of the other rules for field lines still apply (i.e. lines do not cross, etc.).</a:t>
            </a:r>
          </a:p>
        </p:txBody>
      </p:sp>
      <p:pic>
        <p:nvPicPr>
          <p:cNvPr id="5" name="Picture 4">
            <a:extLst>
              <a:ext uri="{FF2B5EF4-FFF2-40B4-BE49-F238E27FC236}">
                <a16:creationId xmlns:a16="http://schemas.microsoft.com/office/drawing/2014/main" id="{8B745DF6-EB89-489F-B64A-7DB2D6A9E057}"/>
              </a:ext>
            </a:extLst>
          </p:cNvPr>
          <p:cNvPicPr>
            <a:picLocks noChangeAspect="1"/>
          </p:cNvPicPr>
          <p:nvPr/>
        </p:nvPicPr>
        <p:blipFill>
          <a:blip r:embed="rId2"/>
          <a:stretch>
            <a:fillRect/>
          </a:stretch>
        </p:blipFill>
        <p:spPr>
          <a:xfrm>
            <a:off x="530162" y="3170715"/>
            <a:ext cx="2683553" cy="2732793"/>
          </a:xfrm>
          <a:prstGeom prst="rect">
            <a:avLst/>
          </a:prstGeom>
        </p:spPr>
      </p:pic>
      <p:pic>
        <p:nvPicPr>
          <p:cNvPr id="6" name="Picture 5">
            <a:extLst>
              <a:ext uri="{FF2B5EF4-FFF2-40B4-BE49-F238E27FC236}">
                <a16:creationId xmlns:a16="http://schemas.microsoft.com/office/drawing/2014/main" id="{E8B1648A-6765-40A5-8929-DBA0DB92DEC8}"/>
              </a:ext>
            </a:extLst>
          </p:cNvPr>
          <p:cNvPicPr>
            <a:picLocks noChangeAspect="1"/>
          </p:cNvPicPr>
          <p:nvPr/>
        </p:nvPicPr>
        <p:blipFill>
          <a:blip r:embed="rId3"/>
          <a:stretch>
            <a:fillRect/>
          </a:stretch>
        </p:blipFill>
        <p:spPr>
          <a:xfrm rot="10800000">
            <a:off x="3213715" y="3696622"/>
            <a:ext cx="2775126" cy="2206886"/>
          </a:xfrm>
          <a:prstGeom prst="rect">
            <a:avLst/>
          </a:prstGeom>
        </p:spPr>
      </p:pic>
      <p:pic>
        <p:nvPicPr>
          <p:cNvPr id="7" name="Picture 6">
            <a:extLst>
              <a:ext uri="{FF2B5EF4-FFF2-40B4-BE49-F238E27FC236}">
                <a16:creationId xmlns:a16="http://schemas.microsoft.com/office/drawing/2014/main" id="{096E4E0E-ABDD-4AB3-84EC-518C87927596}"/>
              </a:ext>
            </a:extLst>
          </p:cNvPr>
          <p:cNvPicPr>
            <a:picLocks noChangeAspect="1"/>
          </p:cNvPicPr>
          <p:nvPr/>
        </p:nvPicPr>
        <p:blipFill>
          <a:blip r:embed="rId4"/>
          <a:stretch>
            <a:fillRect/>
          </a:stretch>
        </p:blipFill>
        <p:spPr>
          <a:xfrm>
            <a:off x="6096000" y="3257550"/>
            <a:ext cx="4966974" cy="2645958"/>
          </a:xfrm>
          <a:prstGeom prst="rect">
            <a:avLst/>
          </a:prstGeom>
        </p:spPr>
      </p:pic>
    </p:spTree>
    <p:extLst>
      <p:ext uri="{BB962C8B-B14F-4D97-AF65-F5344CB8AC3E}">
        <p14:creationId xmlns:p14="http://schemas.microsoft.com/office/powerpoint/2010/main" val="42725504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26D02A-7C19-452B-B6BE-F4D7952B09FA}"/>
              </a:ext>
            </a:extLst>
          </p:cNvPr>
          <p:cNvSpPr>
            <a:spLocks noGrp="1"/>
          </p:cNvSpPr>
          <p:nvPr>
            <p:ph type="title"/>
          </p:nvPr>
        </p:nvSpPr>
        <p:spPr/>
        <p:txBody>
          <a:bodyPr/>
          <a:lstStyle/>
          <a:p>
            <a:r>
              <a:rPr lang="en-AU" u="sng" dirty="0"/>
              <a:t>MAGNETIC FIELDS</a:t>
            </a:r>
          </a:p>
        </p:txBody>
      </p:sp>
      <p:sp>
        <p:nvSpPr>
          <p:cNvPr id="3" name="Content Placeholder 2">
            <a:extLst>
              <a:ext uri="{FF2B5EF4-FFF2-40B4-BE49-F238E27FC236}">
                <a16:creationId xmlns:a16="http://schemas.microsoft.com/office/drawing/2014/main" id="{A7C00472-8558-4D65-AAC5-C95E0F7C0B05}"/>
              </a:ext>
            </a:extLst>
          </p:cNvPr>
          <p:cNvSpPr>
            <a:spLocks noGrp="1"/>
          </p:cNvSpPr>
          <p:nvPr>
            <p:ph idx="1"/>
          </p:nvPr>
        </p:nvSpPr>
        <p:spPr>
          <a:xfrm>
            <a:off x="838200" y="1852258"/>
            <a:ext cx="10515600" cy="4557420"/>
          </a:xfrm>
        </p:spPr>
        <p:txBody>
          <a:bodyPr>
            <a:normAutofit/>
          </a:bodyPr>
          <a:lstStyle/>
          <a:p>
            <a:r>
              <a:rPr lang="en-AU" dirty="0"/>
              <a:t>Substances that can be magnetised can alter/concentrate field lines. ‘Soft iron’ is a good example of a substance with a high </a:t>
            </a:r>
            <a:r>
              <a:rPr lang="en-AU" i="1" dirty="0"/>
              <a:t>magnetic permeability</a:t>
            </a:r>
            <a:r>
              <a:rPr lang="en-AU" dirty="0"/>
              <a:t>.</a:t>
            </a:r>
          </a:p>
        </p:txBody>
      </p:sp>
      <p:pic>
        <p:nvPicPr>
          <p:cNvPr id="9" name="Picture 8">
            <a:extLst>
              <a:ext uri="{FF2B5EF4-FFF2-40B4-BE49-F238E27FC236}">
                <a16:creationId xmlns:a16="http://schemas.microsoft.com/office/drawing/2014/main" id="{17F9257D-A244-48AA-B859-D7EC79E792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54751" y="3022555"/>
            <a:ext cx="3460896" cy="3470320"/>
          </a:xfrm>
          <a:prstGeom prst="rect">
            <a:avLst/>
          </a:prstGeom>
        </p:spPr>
      </p:pic>
    </p:spTree>
    <p:extLst>
      <p:ext uri="{BB962C8B-B14F-4D97-AF65-F5344CB8AC3E}">
        <p14:creationId xmlns:p14="http://schemas.microsoft.com/office/powerpoint/2010/main" val="32526100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26D02A-7C19-452B-B6BE-F4D7952B09FA}"/>
              </a:ext>
            </a:extLst>
          </p:cNvPr>
          <p:cNvSpPr>
            <a:spLocks noGrp="1"/>
          </p:cNvSpPr>
          <p:nvPr>
            <p:ph type="title"/>
          </p:nvPr>
        </p:nvSpPr>
        <p:spPr/>
        <p:txBody>
          <a:bodyPr/>
          <a:lstStyle/>
          <a:p>
            <a:r>
              <a:rPr lang="en-AU" u="sng" dirty="0"/>
              <a:t>EARTH AS A MAGNET</a:t>
            </a:r>
          </a:p>
        </p:txBody>
      </p:sp>
      <p:sp>
        <p:nvSpPr>
          <p:cNvPr id="3" name="Content Placeholder 2">
            <a:extLst>
              <a:ext uri="{FF2B5EF4-FFF2-40B4-BE49-F238E27FC236}">
                <a16:creationId xmlns:a16="http://schemas.microsoft.com/office/drawing/2014/main" id="{A7C00472-8558-4D65-AAC5-C95E0F7C0B05}"/>
              </a:ext>
            </a:extLst>
          </p:cNvPr>
          <p:cNvSpPr>
            <a:spLocks noGrp="1"/>
          </p:cNvSpPr>
          <p:nvPr>
            <p:ph idx="1"/>
          </p:nvPr>
        </p:nvSpPr>
        <p:spPr>
          <a:xfrm>
            <a:off x="838200" y="1825624"/>
            <a:ext cx="5029940" cy="4264457"/>
          </a:xfrm>
        </p:spPr>
        <p:txBody>
          <a:bodyPr>
            <a:normAutofit/>
          </a:bodyPr>
          <a:lstStyle/>
          <a:p>
            <a:r>
              <a:rPr lang="en-AU" dirty="0"/>
              <a:t>The Earth has a magnetic field. Notice the positioning of the poles.</a:t>
            </a:r>
          </a:p>
          <a:p>
            <a:r>
              <a:rPr lang="en-AU" dirty="0"/>
              <a:t>Current theories suggest that molten iron in the Earth’s Outer Core is responsible for the Earth’s Magnetic Field.</a:t>
            </a:r>
          </a:p>
          <a:p>
            <a:r>
              <a:rPr lang="en-AU" dirty="0"/>
              <a:t>This also helps to explain why/how the poles seem to ‘wander’.</a:t>
            </a:r>
          </a:p>
        </p:txBody>
      </p:sp>
      <p:pic>
        <p:nvPicPr>
          <p:cNvPr id="5" name="Picture 4">
            <a:extLst>
              <a:ext uri="{FF2B5EF4-FFF2-40B4-BE49-F238E27FC236}">
                <a16:creationId xmlns:a16="http://schemas.microsoft.com/office/drawing/2014/main" id="{ED7B8C97-1FA2-403A-86C4-B9D3107B5FF4}"/>
              </a:ext>
            </a:extLst>
          </p:cNvPr>
          <p:cNvPicPr>
            <a:picLocks noChangeAspect="1"/>
          </p:cNvPicPr>
          <p:nvPr/>
        </p:nvPicPr>
        <p:blipFill>
          <a:blip r:embed="rId2"/>
          <a:stretch>
            <a:fillRect/>
          </a:stretch>
        </p:blipFill>
        <p:spPr>
          <a:xfrm>
            <a:off x="6968971" y="603172"/>
            <a:ext cx="3826276" cy="5651655"/>
          </a:xfrm>
          <a:prstGeom prst="rect">
            <a:avLst/>
          </a:prstGeom>
        </p:spPr>
      </p:pic>
      <p:pic>
        <p:nvPicPr>
          <p:cNvPr id="6" name="Picture 5">
            <a:extLst>
              <a:ext uri="{FF2B5EF4-FFF2-40B4-BE49-F238E27FC236}">
                <a16:creationId xmlns:a16="http://schemas.microsoft.com/office/drawing/2014/main" id="{EF7091FA-7445-46E8-A850-90B7FB51B694}"/>
              </a:ext>
            </a:extLst>
          </p:cNvPr>
          <p:cNvPicPr>
            <a:picLocks noChangeAspect="1"/>
          </p:cNvPicPr>
          <p:nvPr/>
        </p:nvPicPr>
        <p:blipFill>
          <a:blip r:embed="rId3"/>
          <a:stretch>
            <a:fillRect/>
          </a:stretch>
        </p:blipFill>
        <p:spPr>
          <a:xfrm>
            <a:off x="4886925" y="5575268"/>
            <a:ext cx="2666727" cy="803846"/>
          </a:xfrm>
          <a:prstGeom prst="rect">
            <a:avLst/>
          </a:prstGeom>
        </p:spPr>
      </p:pic>
      <p:sp>
        <p:nvSpPr>
          <p:cNvPr id="7" name="Content Placeholder 2">
            <a:extLst>
              <a:ext uri="{FF2B5EF4-FFF2-40B4-BE49-F238E27FC236}">
                <a16:creationId xmlns:a16="http://schemas.microsoft.com/office/drawing/2014/main" id="{E3310461-FBA9-49F1-87F3-CD9037CA257F}"/>
              </a:ext>
            </a:extLst>
          </p:cNvPr>
          <p:cNvSpPr txBox="1">
            <a:spLocks/>
          </p:cNvSpPr>
          <p:nvPr/>
        </p:nvSpPr>
        <p:spPr>
          <a:xfrm>
            <a:off x="10208580" y="1928735"/>
            <a:ext cx="1983420" cy="95542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AU" sz="1600" dirty="0">
                <a:solidFill>
                  <a:srgbClr val="FF0000"/>
                </a:solidFill>
              </a:rPr>
              <a:t>The ‘North’ Pole of a compass points here…</a:t>
            </a:r>
          </a:p>
        </p:txBody>
      </p:sp>
      <p:cxnSp>
        <p:nvCxnSpPr>
          <p:cNvPr id="9" name="Straight Arrow Connector 8">
            <a:extLst>
              <a:ext uri="{FF2B5EF4-FFF2-40B4-BE49-F238E27FC236}">
                <a16:creationId xmlns:a16="http://schemas.microsoft.com/office/drawing/2014/main" id="{2E84C829-8FDF-4C36-9CED-3CC0DCB527D0}"/>
              </a:ext>
            </a:extLst>
          </p:cNvPr>
          <p:cNvCxnSpPr>
            <a:cxnSpLocks/>
            <a:stCxn id="7" idx="1"/>
          </p:cNvCxnSpPr>
          <p:nvPr/>
        </p:nvCxnSpPr>
        <p:spPr>
          <a:xfrm flipH="1">
            <a:off x="9107749" y="2406446"/>
            <a:ext cx="1100831" cy="185834"/>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B52FD6F0-F596-44A5-9655-301A4B39A14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04986" y="66417"/>
            <a:ext cx="1693925" cy="1759208"/>
          </a:xfrm>
          <a:prstGeom prst="rect">
            <a:avLst/>
          </a:prstGeom>
        </p:spPr>
      </p:pic>
    </p:spTree>
    <p:extLst>
      <p:ext uri="{BB962C8B-B14F-4D97-AF65-F5344CB8AC3E}">
        <p14:creationId xmlns:p14="http://schemas.microsoft.com/office/powerpoint/2010/main" val="335077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right)">
                                      <p:cBhvr>
                                        <p:cTn id="7" dur="500"/>
                                        <p:tgtEl>
                                          <p:spTgt spid="9"/>
                                        </p:tgtEl>
                                      </p:cBhvr>
                                    </p:animEffect>
                                  </p:childTnLst>
                                </p:cTn>
                              </p:par>
                              <p:par>
                                <p:cTn id="8" presetID="22" presetClass="entr" presetSubtype="2"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right)">
                                      <p:cBhvr>
                                        <p:cTn id="10" dur="500"/>
                                        <p:tgtEl>
                                          <p:spTgt spid="7"/>
                                        </p:tgtEl>
                                      </p:cBhvr>
                                    </p:animEffect>
                                  </p:childTnLst>
                                </p:cTn>
                              </p:par>
                              <p:par>
                                <p:cTn id="11" presetID="10"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animEffect transition="in" filter="fade">
                                      <p:cBhvr>
                                        <p:cTn id="18" dur="500"/>
                                        <p:tgtEl>
                                          <p:spTgt spid="3">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Effect transition="in" filter="fade">
                                      <p:cBhvr>
                                        <p:cTn id="23"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26D02A-7C19-452B-B6BE-F4D7952B09FA}"/>
              </a:ext>
            </a:extLst>
          </p:cNvPr>
          <p:cNvSpPr>
            <a:spLocks noGrp="1"/>
          </p:cNvSpPr>
          <p:nvPr>
            <p:ph type="title"/>
          </p:nvPr>
        </p:nvSpPr>
        <p:spPr/>
        <p:txBody>
          <a:bodyPr/>
          <a:lstStyle/>
          <a:p>
            <a:r>
              <a:rPr lang="en-AU" u="sng" dirty="0"/>
              <a:t>CURRENT-CARRYING WIRES</a:t>
            </a:r>
          </a:p>
        </p:txBody>
      </p:sp>
      <p:sp>
        <p:nvSpPr>
          <p:cNvPr id="3" name="Content Placeholder 2">
            <a:extLst>
              <a:ext uri="{FF2B5EF4-FFF2-40B4-BE49-F238E27FC236}">
                <a16:creationId xmlns:a16="http://schemas.microsoft.com/office/drawing/2014/main" id="{A7C00472-8558-4D65-AAC5-C95E0F7C0B05}"/>
              </a:ext>
            </a:extLst>
          </p:cNvPr>
          <p:cNvSpPr>
            <a:spLocks noGrp="1"/>
          </p:cNvSpPr>
          <p:nvPr>
            <p:ph idx="1"/>
          </p:nvPr>
        </p:nvSpPr>
        <p:spPr>
          <a:xfrm>
            <a:off x="838200" y="1825625"/>
            <a:ext cx="10515600" cy="1990595"/>
          </a:xfrm>
        </p:spPr>
        <p:txBody>
          <a:bodyPr vert="horz" lIns="91440" tIns="45720" rIns="91440" bIns="45720" rtlCol="0" anchor="t">
            <a:normAutofit fontScale="92500" lnSpcReduction="10000"/>
          </a:bodyPr>
          <a:lstStyle/>
          <a:p>
            <a:r>
              <a:rPr lang="en-AU" dirty="0"/>
              <a:t>Current-carrying wires generate a magnetic field. This effect was discovered/explained by Dutch Physicist Hans Christian Oersted in 1820.</a:t>
            </a:r>
          </a:p>
          <a:p>
            <a:r>
              <a:rPr lang="en-AU" dirty="0"/>
              <a:t>The magnitude of the field (i.e. the magnetic field strength) can be found using the following equation (</a:t>
            </a:r>
            <a:r>
              <a:rPr lang="en-AU" b="1" u="sng" dirty="0" err="1"/>
              <a:t>Biot</a:t>
            </a:r>
            <a:r>
              <a:rPr lang="en-AU" b="1" u="sng" dirty="0"/>
              <a:t>-Savart Law</a:t>
            </a:r>
            <a:r>
              <a:rPr lang="en-AU" dirty="0"/>
              <a:t>, which can be derived from </a:t>
            </a:r>
            <a:r>
              <a:rPr lang="en-AU" b="1" u="sng" dirty="0"/>
              <a:t>Ampere’s Law </a:t>
            </a:r>
            <a:r>
              <a:rPr lang="en-AU" dirty="0"/>
              <a:t>for long, straight wires):</a:t>
            </a:r>
          </a:p>
        </p:txBody>
      </p:sp>
      <p:sp>
        <p:nvSpPr>
          <p:cNvPr id="6" name="Content Placeholder 2">
            <a:extLst>
              <a:ext uri="{FF2B5EF4-FFF2-40B4-BE49-F238E27FC236}">
                <a16:creationId xmlns:a16="http://schemas.microsoft.com/office/drawing/2014/main" id="{A15D9A4B-80EE-4E45-8697-53267C2C394E}"/>
              </a:ext>
            </a:extLst>
          </p:cNvPr>
          <p:cNvSpPr txBox="1">
            <a:spLocks/>
          </p:cNvSpPr>
          <p:nvPr/>
        </p:nvSpPr>
        <p:spPr>
          <a:xfrm>
            <a:off x="1100831" y="4074849"/>
            <a:ext cx="3346882" cy="2333301"/>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AU" sz="1600" dirty="0">
                <a:solidFill>
                  <a:srgbClr val="FF0000"/>
                </a:solidFill>
              </a:rPr>
              <a:t>Just as different substances have different ‘permittivities’ for electric fields, they also have different ‘permeabilities’ for magnetic fields.</a:t>
            </a:r>
          </a:p>
          <a:p>
            <a:pPr marL="0" indent="0">
              <a:buNone/>
            </a:pPr>
            <a:r>
              <a:rPr lang="en-AU" sz="1600" dirty="0">
                <a:solidFill>
                  <a:srgbClr val="FF0000"/>
                </a:solidFill>
              </a:rPr>
              <a:t>This is the permeability of free space (permeability of a vacuum). It is called the ‘Magnetic Constant’ on your data sheets.</a:t>
            </a:r>
          </a:p>
          <a:p>
            <a:pPr marL="0" indent="0">
              <a:buNone/>
            </a:pPr>
            <a:r>
              <a:rPr lang="en-AU" sz="1600" dirty="0">
                <a:solidFill>
                  <a:srgbClr val="FF0000"/>
                </a:solidFill>
              </a:rPr>
              <a:t>Higher </a:t>
            </a:r>
            <a:r>
              <a:rPr lang="el-GR" sz="1600" dirty="0">
                <a:solidFill>
                  <a:srgbClr val="FF0000"/>
                </a:solidFill>
              </a:rPr>
              <a:t>μ</a:t>
            </a:r>
            <a:r>
              <a:rPr lang="en-AU" sz="1600" dirty="0">
                <a:solidFill>
                  <a:srgbClr val="FF0000"/>
                </a:solidFill>
              </a:rPr>
              <a:t> = more conductive of magnetic fields.</a:t>
            </a:r>
          </a:p>
        </p:txBody>
      </p:sp>
      <p:pic>
        <p:nvPicPr>
          <p:cNvPr id="11" name="Picture 10">
            <a:extLst>
              <a:ext uri="{FF2B5EF4-FFF2-40B4-BE49-F238E27FC236}">
                <a16:creationId xmlns:a16="http://schemas.microsoft.com/office/drawing/2014/main" id="{9CD60005-62E5-4CFF-AA34-CE84662A0BE9}"/>
              </a:ext>
            </a:extLst>
          </p:cNvPr>
          <p:cNvPicPr>
            <a:picLocks noChangeAspect="1"/>
          </p:cNvPicPr>
          <p:nvPr/>
        </p:nvPicPr>
        <p:blipFill>
          <a:blip r:embed="rId2"/>
          <a:stretch>
            <a:fillRect/>
          </a:stretch>
        </p:blipFill>
        <p:spPr>
          <a:xfrm>
            <a:off x="4531692" y="3930214"/>
            <a:ext cx="7657322" cy="2918025"/>
          </a:xfrm>
          <a:prstGeom prst="rect">
            <a:avLst/>
          </a:prstGeom>
        </p:spPr>
      </p:pic>
      <p:cxnSp>
        <p:nvCxnSpPr>
          <p:cNvPr id="7" name="Straight Arrow Connector 6">
            <a:extLst>
              <a:ext uri="{FF2B5EF4-FFF2-40B4-BE49-F238E27FC236}">
                <a16:creationId xmlns:a16="http://schemas.microsoft.com/office/drawing/2014/main" id="{1ABD5DF8-6FAF-4768-B6DF-85FACFEF19D2}"/>
              </a:ext>
            </a:extLst>
          </p:cNvPr>
          <p:cNvCxnSpPr>
            <a:cxnSpLocks/>
            <a:stCxn id="6" idx="3"/>
          </p:cNvCxnSpPr>
          <p:nvPr/>
        </p:nvCxnSpPr>
        <p:spPr>
          <a:xfrm>
            <a:off x="4447713" y="5241500"/>
            <a:ext cx="1076009" cy="55281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2510768-E0C2-43AC-969D-FC5312BF8219}"/>
              </a:ext>
            </a:extLst>
          </p:cNvPr>
          <p:cNvSpPr/>
          <p:nvPr/>
        </p:nvSpPr>
        <p:spPr>
          <a:xfrm>
            <a:off x="9346579" y="4751204"/>
            <a:ext cx="805127" cy="32051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10" name="Rectangle 9">
            <a:extLst>
              <a:ext uri="{FF2B5EF4-FFF2-40B4-BE49-F238E27FC236}">
                <a16:creationId xmlns:a16="http://schemas.microsoft.com/office/drawing/2014/main" id="{1B2528FB-F766-4A89-9F90-70970C05C631}"/>
              </a:ext>
            </a:extLst>
          </p:cNvPr>
          <p:cNvSpPr/>
          <p:nvPr/>
        </p:nvSpPr>
        <p:spPr>
          <a:xfrm>
            <a:off x="4982962" y="3986198"/>
            <a:ext cx="988630" cy="74634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Tree>
    <p:extLst>
      <p:ext uri="{BB962C8B-B14F-4D97-AF65-F5344CB8AC3E}">
        <p14:creationId xmlns:p14="http://schemas.microsoft.com/office/powerpoint/2010/main" val="3480291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heel(1)">
                                      <p:cBhvr>
                                        <p:cTn id="7" dur="20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heel(1)">
                                      <p:cBhvr>
                                        <p:cTn id="12" dur="20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left)">
                                      <p:cBhvr>
                                        <p:cTn id="17" dur="500"/>
                                        <p:tgtEl>
                                          <p:spTgt spid="7"/>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wipe(left)">
                                      <p:cBhvr>
                                        <p:cTn id="2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3" grpId="0" animBg="1"/>
      <p:bldP spid="10"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ba6ee96d-6780-4ce9-ba7b-fb47f72e0c1e">
      <Terms xmlns="http://schemas.microsoft.com/office/infopath/2007/PartnerControls"/>
    </lcf76f155ced4ddcb4097134ff3c332f>
    <TaxCatchAll xmlns="07fa3f3b-e89d-475b-8a2d-088e5c03107e"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ADB0227CD2BEFA46BD0287DFC43E823B" ma:contentTypeVersion="12" ma:contentTypeDescription="Create a new document." ma:contentTypeScope="" ma:versionID="f500aaac1970466c61e0d6a58ec4849b">
  <xsd:schema xmlns:xsd="http://www.w3.org/2001/XMLSchema" xmlns:xs="http://www.w3.org/2001/XMLSchema" xmlns:p="http://schemas.microsoft.com/office/2006/metadata/properties" xmlns:ns2="ba6ee96d-6780-4ce9-ba7b-fb47f72e0c1e" xmlns:ns3="07fa3f3b-e89d-475b-8a2d-088e5c03107e" targetNamespace="http://schemas.microsoft.com/office/2006/metadata/properties" ma:root="true" ma:fieldsID="f4b8f0e602227ea9a857af5db6146451" ns2:_="" ns3:_="">
    <xsd:import namespace="ba6ee96d-6780-4ce9-ba7b-fb47f72e0c1e"/>
    <xsd:import namespace="07fa3f3b-e89d-475b-8a2d-088e5c03107e"/>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lcf76f155ced4ddcb4097134ff3c332f" minOccurs="0"/>
                <xsd:element ref="ns3:TaxCatchAll" minOccurs="0"/>
                <xsd:element ref="ns2:MediaServiceDateTaken" minOccurs="0"/>
                <xsd:element ref="ns2:MediaServiceOCR" minOccurs="0"/>
                <xsd:element ref="ns2:MediaServiceGenerationTime" minOccurs="0"/>
                <xsd:element ref="ns2:MediaServiceEventHashCode"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a6ee96d-6780-4ce9-ba7b-fb47f72e0c1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ea606fe5-00d0-49e1-aa33-d9ffd0209102" ma:termSetId="09814cd3-568e-fe90-9814-8d621ff8fb84" ma:anchorId="fba54fb3-c3e1-fe81-a776-ca4b69148c4d" ma:open="true" ma:isKeyword="false">
      <xsd:complexType>
        <xsd:sequence>
          <xsd:element ref="pc:Terms" minOccurs="0" maxOccurs="1"/>
        </xsd:sequence>
      </xsd:complexType>
    </xsd:element>
    <xsd:element name="MediaServiceDateTaken" ma:index="15" nillable="true" ma:displayName="MediaServiceDateTaken" ma:hidden="true" ma:indexed="true" ma:internalName="MediaServiceDateTaken"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07fa3f3b-e89d-475b-8a2d-088e5c03107e"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7026e962-f6c1-4e27-9cc1-399dc89cc7ee}" ma:internalName="TaxCatchAll" ma:showField="CatchAllData" ma:web="07fa3f3b-e89d-475b-8a2d-088e5c03107e">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FCDB3C6-350E-4A0B-9684-F036CADB66B1}">
  <ds:schemaRefs>
    <ds:schemaRef ds:uri="http://schemas.microsoft.com/office/2006/metadata/properties"/>
    <ds:schemaRef ds:uri="http://schemas.microsoft.com/office/infopath/2007/PartnerControls"/>
    <ds:schemaRef ds:uri="0b157e99-e860-42f1-9ec8-5b2e830a693a"/>
    <ds:schemaRef ds:uri="3197e567-faf9-49cf-89cb-40d8ac4317b4"/>
  </ds:schemaRefs>
</ds:datastoreItem>
</file>

<file path=customXml/itemProps2.xml><?xml version="1.0" encoding="utf-8"?>
<ds:datastoreItem xmlns:ds="http://schemas.openxmlformats.org/officeDocument/2006/customXml" ds:itemID="{84282EC4-55FD-4C39-85BC-47B23E570504}"/>
</file>

<file path=customXml/itemProps3.xml><?xml version="1.0" encoding="utf-8"?>
<ds:datastoreItem xmlns:ds="http://schemas.openxmlformats.org/officeDocument/2006/customXml" ds:itemID="{47311C8D-A4E1-4038-BF02-CC2C85A9793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1038</TotalTime>
  <Words>2711</Words>
  <Application>Microsoft Office PowerPoint</Application>
  <PresentationFormat>Widescreen</PresentationFormat>
  <Paragraphs>238</Paragraphs>
  <Slides>46</Slides>
  <Notes>12</Notes>
  <HiddenSlides>0</HiddenSlides>
  <MMClips>1</MMClips>
  <ScaleCrop>false</ScaleCrop>
  <HeadingPairs>
    <vt:vector size="4" baseType="variant">
      <vt:variant>
        <vt:lpstr>Theme</vt:lpstr>
      </vt:variant>
      <vt:variant>
        <vt:i4>1</vt:i4>
      </vt:variant>
      <vt:variant>
        <vt:lpstr>Slide Titles</vt:lpstr>
      </vt:variant>
      <vt:variant>
        <vt:i4>46</vt:i4>
      </vt:variant>
    </vt:vector>
  </HeadingPairs>
  <TitlesOfParts>
    <vt:vector size="47" baseType="lpstr">
      <vt:lpstr>Office Theme</vt:lpstr>
      <vt:lpstr>MAGNETISM</vt:lpstr>
      <vt:lpstr>MAGNETS</vt:lpstr>
      <vt:lpstr>WHY ARE SOME MATERIALS MAGNETIC?</vt:lpstr>
      <vt:lpstr>WHY ARE SOME MATERIALS MAGNETIC?</vt:lpstr>
      <vt:lpstr>PowerPoint Presentation</vt:lpstr>
      <vt:lpstr>MAGNETIC FIELDS</vt:lpstr>
      <vt:lpstr>MAGNETIC FIELDS</vt:lpstr>
      <vt:lpstr>EARTH AS A MAGNET</vt:lpstr>
      <vt:lpstr>CURRENT-CARRYING WIRES</vt:lpstr>
      <vt:lpstr>THE TESLA</vt:lpstr>
      <vt:lpstr>FERROMAGNETISM</vt:lpstr>
      <vt:lpstr>PARAMAGNETISM</vt:lpstr>
      <vt:lpstr>DIAMAGNETISM</vt:lpstr>
      <vt:lpstr>PowerPoint Presentation</vt:lpstr>
      <vt:lpstr>CURRENT-CARRYING WIRES</vt:lpstr>
      <vt:lpstr>CURRENT-CARRYING WIRES</vt:lpstr>
      <vt:lpstr>CURRENT-CARRYING WIRES</vt:lpstr>
      <vt:lpstr>FORCES ON CHARGED PARTICLES</vt:lpstr>
      <vt:lpstr>FORCES ON CHARGED PARTICLES</vt:lpstr>
      <vt:lpstr>PowerPoint Presentation</vt:lpstr>
      <vt:lpstr>PowerPoint Presentation</vt:lpstr>
      <vt:lpstr>PowerPoint Presentation</vt:lpstr>
      <vt:lpstr>FORCE BETWEEN CURRENT-CARRYING WIRES</vt:lpstr>
      <vt:lpstr>PowerPoint Presentation</vt:lpstr>
      <vt:lpstr>PowerPoint Presentation</vt:lpstr>
      <vt:lpstr>PowerPoint Presentation</vt:lpstr>
      <vt:lpstr>PowerPoint Presentation</vt:lpstr>
      <vt:lpstr>FORCE ON A CONDUCTOR</vt:lpstr>
      <vt:lpstr>PowerPoint Presentation</vt:lpstr>
      <vt:lpstr>PowerPoint Presentation</vt:lpstr>
      <vt:lpstr>DC MOTORS</vt:lpstr>
      <vt:lpstr>DC MOTORS</vt:lpstr>
      <vt:lpstr>PowerPoint Presentation</vt:lpstr>
      <vt:lpstr>PowerPoint Presentation</vt:lpstr>
      <vt:lpstr>PowerPoint Presentation</vt:lpstr>
      <vt:lpstr>PowerPoint Presentation</vt:lpstr>
      <vt:lpstr>PARTS OF A DC MOTOR</vt:lpstr>
      <vt:lpstr>PARTS OF A DC MOTOR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MAGNETISM</dc:title>
  <dc:creator>Bradley Hearn</dc:creator>
  <cp:lastModifiedBy>Bradley Hearn</cp:lastModifiedBy>
  <cp:revision>77</cp:revision>
  <dcterms:created xsi:type="dcterms:W3CDTF">2020-05-13T03:52:41Z</dcterms:created>
  <dcterms:modified xsi:type="dcterms:W3CDTF">2024-04-24T06:12:13Z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0x010100ADB0227CD2BEFA46BD0287DFC43E823B</vt:lpwstr>
  </property>
  <property fmtid="{D5CDD505-2E9C-101B-9397-08002B2CF9AE}" pid="3" name="MediaServiceImageTags">
    <vt:lpwstr/>
  </property>
</Properties>
</file>